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8" r:id="rId5"/>
    <p:sldId id="260" r:id="rId6"/>
    <p:sldId id="259" r:id="rId7"/>
    <p:sldId id="269" r:id="rId8"/>
    <p:sldId id="261" r:id="rId9"/>
    <p:sldId id="262" r:id="rId10"/>
    <p:sldId id="263" r:id="rId11"/>
    <p:sldId id="264" r:id="rId12"/>
    <p:sldId id="265" r:id="rId13"/>
    <p:sldId id="266" r:id="rId14"/>
    <p:sldId id="267" r:id="rId1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 wzorca tytułu</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2017-02-03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2017-02-03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 wzorca tytułu</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2017-02-03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2017-02-03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 wzorca tytułu</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6221E02-25CB-4963-84BC-0813985E7D90}" type="datetimeFigureOut">
              <a:rPr lang="pl-PL" smtClean="0"/>
              <a:pPr/>
              <a:t>2017-02-03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6221E02-25CB-4963-84BC-0813985E7D90}" type="datetimeFigureOut">
              <a:rPr lang="pl-PL" smtClean="0"/>
              <a:pPr/>
              <a:t>2017-02-03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 wzorca tytułu</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6221E02-25CB-4963-84BC-0813985E7D90}" type="datetimeFigureOut">
              <a:rPr lang="pl-PL" smtClean="0"/>
              <a:pPr/>
              <a:t>2017-02-03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daty 2"/>
          <p:cNvSpPr>
            <a:spLocks noGrp="1"/>
          </p:cNvSpPr>
          <p:nvPr>
            <p:ph type="dt" sz="half" idx="10"/>
          </p:nvPr>
        </p:nvSpPr>
        <p:spPr/>
        <p:txBody>
          <a:bodyPr/>
          <a:lstStyle/>
          <a:p>
            <a:fld id="{66221E02-25CB-4963-84BC-0813985E7D90}" type="datetimeFigureOut">
              <a:rPr lang="pl-PL" smtClean="0"/>
              <a:pPr/>
              <a:t>2017-02-03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6221E02-25CB-4963-84BC-0813985E7D90}" type="datetimeFigureOut">
              <a:rPr lang="pl-PL" smtClean="0"/>
              <a:pPr/>
              <a:t>2017-02-03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 wzorca tytułu</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2017-02-03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 wzorca tytułu</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2017-02-03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6000"/>
            <a:lum/>
          </a:blip>
          <a:srcRect/>
          <a:stretch>
            <a:fillRect l="-11000" r="-11000"/>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 wzorca tytułu</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21E02-25CB-4963-84BC-0813985E7D90}" type="datetimeFigureOut">
              <a:rPr lang="pl-PL" smtClean="0"/>
              <a:pPr/>
              <a:t>2017-02-03</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B7C76-EFF2-4CD8-A475-4750F11B4BC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611560" y="548680"/>
            <a:ext cx="5112568" cy="4896544"/>
          </a:xfrm>
        </p:spPr>
        <p:txBody>
          <a:bodyPr/>
          <a:lstStyle/>
          <a:p>
            <a:r>
              <a:rPr lang="pl-PL" b="1" dirty="0" smtClean="0">
                <a:effectLst>
                  <a:outerShdw blurRad="38100" dist="38100" dir="2700000" algn="tl">
                    <a:srgbClr val="000000">
                      <a:alpha val="43137"/>
                    </a:srgbClr>
                  </a:outerShdw>
                </a:effectLst>
                <a:latin typeface="Trebuchet MS" pitchFamily="34" charset="0"/>
              </a:rPr>
              <a:t>Pamięć </a:t>
            </a:r>
            <a:r>
              <a:rPr lang="pl-PL" b="1" dirty="0" err="1" smtClean="0">
                <a:effectLst>
                  <a:outerShdw blurRad="38100" dist="38100" dir="2700000" algn="tl">
                    <a:srgbClr val="000000">
                      <a:alpha val="43137"/>
                    </a:srgbClr>
                  </a:outerShdw>
                </a:effectLst>
                <a:latin typeface="Trebuchet MS" pitchFamily="34" charset="0"/>
              </a:rPr>
              <a:t>flash</a:t>
            </a:r>
            <a:endParaRPr lang="pl-PL" b="1" dirty="0">
              <a:effectLst>
                <a:outerShdw blurRad="38100" dist="38100" dir="2700000" algn="tl">
                  <a:srgbClr val="000000">
                    <a:alpha val="43137"/>
                  </a:srgbClr>
                </a:outerShdw>
              </a:effectLst>
              <a:latin typeface="Trebuchet MS" pitchFamily="34" charset="0"/>
            </a:endParaRPr>
          </a:p>
        </p:txBody>
      </p:sp>
      <p:sp>
        <p:nvSpPr>
          <p:cNvPr id="4" name="pole tekstowe 3"/>
          <p:cNvSpPr txBox="1"/>
          <p:nvPr/>
        </p:nvSpPr>
        <p:spPr>
          <a:xfrm>
            <a:off x="3635896" y="5877272"/>
            <a:ext cx="2088232" cy="646331"/>
          </a:xfrm>
          <a:prstGeom prst="rect">
            <a:avLst/>
          </a:prstGeom>
          <a:noFill/>
        </p:spPr>
        <p:txBody>
          <a:bodyPr wrap="square" rtlCol="0">
            <a:spAutoFit/>
          </a:bodyPr>
          <a:lstStyle/>
          <a:p>
            <a:r>
              <a:rPr lang="pl-PL" dirty="0" smtClean="0"/>
              <a:t>Mikołaj Lemański </a:t>
            </a:r>
            <a:r>
              <a:rPr lang="pl-PL" dirty="0" err="1" smtClean="0"/>
              <a:t>Ij</a:t>
            </a:r>
            <a:endParaRPr lang="pl-PL" dirty="0" smtClean="0"/>
          </a:p>
          <a:p>
            <a:endParaRPr lang="pl-P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79512" y="116632"/>
            <a:ext cx="4572000" cy="3416320"/>
          </a:xfrm>
          <a:prstGeom prst="rect">
            <a:avLst/>
          </a:prstGeom>
        </p:spPr>
        <p:txBody>
          <a:bodyPr>
            <a:spAutoFit/>
          </a:bodyPr>
          <a:lstStyle/>
          <a:p>
            <a:r>
              <a:rPr lang="pl-PL" dirty="0" smtClean="0">
                <a:latin typeface="Trebuchet MS" pitchFamily="34" charset="0"/>
              </a:rPr>
              <a:t>Standardowe pamięci EEPROM pozwalają zapisywać lub kasować tylko jedną komórkę pamięci naraz, co oznacza, że pamięci </a:t>
            </a:r>
            <a:r>
              <a:rPr lang="pl-PL" dirty="0" err="1" smtClean="0">
                <a:latin typeface="Trebuchet MS" pitchFamily="34" charset="0"/>
              </a:rPr>
              <a:t>flash</a:t>
            </a:r>
            <a:r>
              <a:rPr lang="pl-PL" dirty="0" smtClean="0">
                <a:latin typeface="Trebuchet MS" pitchFamily="34" charset="0"/>
              </a:rPr>
              <a:t> są znacznie szybsze, jeśli system je wykorzystujący zapisuje i odczytuje komórki o różnych adresach w tym samym czasie. Wszystkie rodzaje pamięci EEPROM, w tym pamięci </a:t>
            </a:r>
            <a:r>
              <a:rPr lang="pl-PL" dirty="0" err="1" smtClean="0">
                <a:latin typeface="Trebuchet MS" pitchFamily="34" charset="0"/>
              </a:rPr>
              <a:t>flash</a:t>
            </a:r>
            <a:r>
              <a:rPr lang="pl-PL" dirty="0" smtClean="0">
                <a:latin typeface="Trebuchet MS" pitchFamily="34" charset="0"/>
              </a:rPr>
              <a:t>, mają technologicznie ograniczoną liczbę cykli kasowania (zapisu) – przekroczenie tej liczby powoduje nieodwracalne uszkodzenia.</a:t>
            </a:r>
            <a:endParaRPr lang="pl-PL" dirty="0">
              <a:latin typeface="Trebuchet MS" pitchFamily="34" charset="0"/>
            </a:endParaRPr>
          </a:p>
        </p:txBody>
      </p:sp>
      <p:pic>
        <p:nvPicPr>
          <p:cNvPr id="20482" name="Picture 2" descr="Znalezione obrazy dla zapytania PAMIEC FLASH"/>
          <p:cNvPicPr>
            <a:picLocks noChangeAspect="1" noChangeArrowheads="1"/>
          </p:cNvPicPr>
          <p:nvPr/>
        </p:nvPicPr>
        <p:blipFill>
          <a:blip r:embed="rId2" cstate="print"/>
          <a:srcRect/>
          <a:stretch>
            <a:fillRect/>
          </a:stretch>
        </p:blipFill>
        <p:spPr bwMode="auto">
          <a:xfrm>
            <a:off x="251520" y="3645024"/>
            <a:ext cx="7620000" cy="2867025"/>
          </a:xfrm>
          <a:prstGeom prst="rect">
            <a:avLst/>
          </a:prstGeom>
          <a:noFill/>
        </p:spPr>
      </p:pic>
      <p:pic>
        <p:nvPicPr>
          <p:cNvPr id="20484" name="Picture 4" descr="Znalezione obrazy dla zapytania PAMIEC FLASH"/>
          <p:cNvPicPr>
            <a:picLocks noChangeAspect="1" noChangeArrowheads="1"/>
          </p:cNvPicPr>
          <p:nvPr/>
        </p:nvPicPr>
        <p:blipFill>
          <a:blip r:embed="rId3" cstate="print"/>
          <a:srcRect/>
          <a:stretch>
            <a:fillRect/>
          </a:stretch>
        </p:blipFill>
        <p:spPr bwMode="auto">
          <a:xfrm>
            <a:off x="5148064" y="404664"/>
            <a:ext cx="3846555" cy="262510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323528" y="116632"/>
            <a:ext cx="8568952" cy="461665"/>
          </a:xfrm>
          <a:prstGeom prst="rect">
            <a:avLst/>
          </a:prstGeom>
          <a:noFill/>
        </p:spPr>
        <p:txBody>
          <a:bodyPr wrap="square" rtlCol="0">
            <a:spAutoFit/>
          </a:bodyPr>
          <a:lstStyle/>
          <a:p>
            <a:pPr algn="ctr"/>
            <a:r>
              <a:rPr lang="pl-PL" sz="2400" b="1" dirty="0" smtClean="0">
                <a:effectLst>
                  <a:outerShdw blurRad="38100" dist="38100" dir="2700000" algn="tl">
                    <a:srgbClr val="000000">
                      <a:alpha val="43137"/>
                    </a:srgbClr>
                  </a:outerShdw>
                </a:effectLst>
                <a:latin typeface="Trebuchet MS" pitchFamily="34" charset="0"/>
              </a:rPr>
              <a:t>PRZYKŁADOWE USTERKI PAMIĘCI FLASH</a:t>
            </a:r>
            <a:endParaRPr lang="pl-PL" sz="2400" b="1" dirty="0">
              <a:effectLst>
                <a:outerShdw blurRad="38100" dist="38100" dir="2700000" algn="tl">
                  <a:srgbClr val="000000">
                    <a:alpha val="43137"/>
                  </a:srgbClr>
                </a:outerShdw>
              </a:effectLst>
              <a:latin typeface="Trebuchet MS" pitchFamily="34" charset="0"/>
            </a:endParaRPr>
          </a:p>
        </p:txBody>
      </p:sp>
      <p:sp>
        <p:nvSpPr>
          <p:cNvPr id="4" name="Prostokąt 3"/>
          <p:cNvSpPr/>
          <p:nvPr/>
        </p:nvSpPr>
        <p:spPr>
          <a:xfrm>
            <a:off x="107504" y="908720"/>
            <a:ext cx="4176464" cy="3416320"/>
          </a:xfrm>
          <a:prstGeom prst="rect">
            <a:avLst/>
          </a:prstGeom>
        </p:spPr>
        <p:txBody>
          <a:bodyPr wrap="square">
            <a:spAutoFit/>
          </a:bodyPr>
          <a:lstStyle/>
          <a:p>
            <a:r>
              <a:rPr lang="pl-PL" b="1" u="sng" dirty="0" smtClean="0"/>
              <a:t>uszkodzenia elektroniczne </a:t>
            </a:r>
            <a:r>
              <a:rPr lang="pl-PL" dirty="0" smtClean="0"/>
              <a:t>- źródłem ich powstawania jest brak ostrożności przy uruchamianiu lub wyjmowaniu kart pamięci z systemu. Wiąże się to też z faktem występowania napięcia 5 V na złączu USB - natomiast znakomita większość układów pamięciowych zasilana jest dużo niższym (zmniejszonym) napięciem. Także występowanie anomalii napięciowych (przebicia, przepięcia, skoki napięcia) na złączu USB nie należą do rzadkości - stąd tyle uszkodzeń tego typu.</a:t>
            </a:r>
            <a:endParaRPr lang="pl-PL" dirty="0"/>
          </a:p>
        </p:txBody>
      </p:sp>
      <p:sp>
        <p:nvSpPr>
          <p:cNvPr id="5" name="Prostokąt 4"/>
          <p:cNvSpPr/>
          <p:nvPr/>
        </p:nvSpPr>
        <p:spPr>
          <a:xfrm>
            <a:off x="4283968" y="908720"/>
            <a:ext cx="4752528" cy="3416320"/>
          </a:xfrm>
          <a:prstGeom prst="rect">
            <a:avLst/>
          </a:prstGeom>
        </p:spPr>
        <p:txBody>
          <a:bodyPr wrap="square">
            <a:spAutoFit/>
          </a:bodyPr>
          <a:lstStyle/>
          <a:p>
            <a:r>
              <a:rPr lang="pl-PL" b="1" u="sng" dirty="0" smtClean="0"/>
              <a:t>uszkodzenia fizycz</a:t>
            </a:r>
            <a:r>
              <a:rPr lang="pl-PL" dirty="0" smtClean="0"/>
              <a:t>ne - dotyczy to przede wszystkim miniaturowych, bardzo delikatnych kart pamięci .Są to bowiem karty, które nie posiadają solidnej obudowy i bardzo łatwo je uszkodzić. Należy zachować szczególną ostrożność przy </a:t>
            </a:r>
            <a:r>
              <a:rPr lang="pl-PL" dirty="0" err="1" smtClean="0"/>
              <a:t>PenDrive</a:t>
            </a:r>
            <a:r>
              <a:rPr lang="pl-PL" dirty="0" smtClean="0"/>
              <a:t> - jeżeli korzystamy ze złącz USB na przednich panelach komputerów Karty te bowiem stanowią element wystający poza obrys komputera i często dochodzi do przypadkowego złamania lub wyłamania gniazda karty. Najlepiej zaopatrzyć się w kabelek do USB i podłączyć go do gniazda z tyłu komputera. </a:t>
            </a:r>
            <a:endParaRPr lang="pl-PL" dirty="0"/>
          </a:p>
        </p:txBody>
      </p:sp>
      <p:sp>
        <p:nvSpPr>
          <p:cNvPr id="6" name="Prostokąt 5"/>
          <p:cNvSpPr/>
          <p:nvPr/>
        </p:nvSpPr>
        <p:spPr>
          <a:xfrm>
            <a:off x="251520" y="5085184"/>
            <a:ext cx="8712968" cy="923330"/>
          </a:xfrm>
          <a:prstGeom prst="rect">
            <a:avLst/>
          </a:prstGeom>
        </p:spPr>
        <p:txBody>
          <a:bodyPr wrap="square">
            <a:spAutoFit/>
          </a:bodyPr>
          <a:lstStyle/>
          <a:p>
            <a:r>
              <a:rPr lang="pl-PL" b="1" u="sng" dirty="0" smtClean="0"/>
              <a:t>uszkodzenia logiczne </a:t>
            </a:r>
            <a:r>
              <a:rPr lang="pl-PL" dirty="0" smtClean="0"/>
              <a:t>- układ logiczny tego typu urządzeń z reguły nie odbiega od układu stosowanego w przypadku twardych dysków. Dlatego też sposób postępowania jest podobny.</a:t>
            </a:r>
            <a:endParaRPr lang="pl-PL"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0" y="6021288"/>
            <a:ext cx="9324528" cy="646331"/>
          </a:xfrm>
          <a:prstGeom prst="rect">
            <a:avLst/>
          </a:prstGeom>
          <a:noFill/>
        </p:spPr>
        <p:txBody>
          <a:bodyPr wrap="square" rtlCol="0">
            <a:spAutoFit/>
          </a:bodyPr>
          <a:lstStyle/>
          <a:p>
            <a:r>
              <a:rPr lang="pl-PL" b="1" dirty="0" smtClean="0">
                <a:latin typeface="Trebuchet MS" pitchFamily="34" charset="0"/>
              </a:rPr>
              <a:t>Aby uniknąć problemów związanych z utratą ważnych plików należy pamiętać o tworzeniu kopii zapasowych!</a:t>
            </a:r>
            <a:endParaRPr lang="pl-PL" b="1" dirty="0">
              <a:latin typeface="Trebuchet MS" pitchFamily="34" charset="0"/>
            </a:endParaRPr>
          </a:p>
        </p:txBody>
      </p:sp>
      <p:sp>
        <p:nvSpPr>
          <p:cNvPr id="4" name="pole tekstowe 3"/>
          <p:cNvSpPr txBox="1"/>
          <p:nvPr/>
        </p:nvSpPr>
        <p:spPr>
          <a:xfrm>
            <a:off x="251520" y="116632"/>
            <a:ext cx="8712968" cy="461665"/>
          </a:xfrm>
          <a:prstGeom prst="rect">
            <a:avLst/>
          </a:prstGeom>
          <a:noFill/>
        </p:spPr>
        <p:txBody>
          <a:bodyPr wrap="square" rtlCol="0">
            <a:spAutoFit/>
          </a:bodyPr>
          <a:lstStyle/>
          <a:p>
            <a:pPr algn="ctr"/>
            <a:r>
              <a:rPr lang="pl-PL" sz="2400" b="1" dirty="0" smtClean="0">
                <a:effectLst>
                  <a:outerShdw blurRad="38100" dist="38100" dir="2700000" algn="tl">
                    <a:srgbClr val="000000">
                      <a:alpha val="43137"/>
                    </a:srgbClr>
                  </a:outerShdw>
                </a:effectLst>
                <a:latin typeface="Trebuchet MS" pitchFamily="34" charset="0"/>
              </a:rPr>
              <a:t>PROGRAMY DO ODZYSKIWANIA PLIKÓW Z PAMIĘCI FLASH</a:t>
            </a:r>
            <a:endParaRPr lang="pl-PL" sz="2400" b="1" dirty="0">
              <a:effectLst>
                <a:outerShdw blurRad="38100" dist="38100" dir="2700000" algn="tl">
                  <a:srgbClr val="000000">
                    <a:alpha val="43137"/>
                  </a:srgbClr>
                </a:outerShdw>
              </a:effectLst>
              <a:latin typeface="Trebuchet MS" pitchFamily="34" charset="0"/>
            </a:endParaRPr>
          </a:p>
        </p:txBody>
      </p:sp>
      <p:sp>
        <p:nvSpPr>
          <p:cNvPr id="5" name="Prostokąt 4"/>
          <p:cNvSpPr/>
          <p:nvPr/>
        </p:nvSpPr>
        <p:spPr>
          <a:xfrm>
            <a:off x="251520" y="1052736"/>
            <a:ext cx="8892480" cy="1754326"/>
          </a:xfrm>
          <a:prstGeom prst="rect">
            <a:avLst/>
          </a:prstGeom>
        </p:spPr>
        <p:txBody>
          <a:bodyPr wrap="square">
            <a:spAutoFit/>
          </a:bodyPr>
          <a:lstStyle/>
          <a:p>
            <a:r>
              <a:rPr lang="pl-PL" dirty="0" smtClean="0">
                <a:latin typeface="Trebuchet MS" pitchFamily="34" charset="0"/>
              </a:rPr>
              <a:t>Utrata danych, takich jak zdjęcia, czy dokumenty jest przykrym doświadczeniem, które co jakiś czas dotyka niemal każdego użytkownika komputerów, aparatów fotograficznych, tabletów czy </a:t>
            </a:r>
            <a:r>
              <a:rPr lang="pl-PL" dirty="0" err="1" smtClean="0">
                <a:latin typeface="Trebuchet MS" pitchFamily="34" charset="0"/>
              </a:rPr>
              <a:t>smartfonów</a:t>
            </a:r>
            <a:r>
              <a:rPr lang="pl-PL" dirty="0" smtClean="0">
                <a:latin typeface="Trebuchet MS" pitchFamily="34" charset="0"/>
              </a:rPr>
              <a:t>. Bezpieczeństwo naszych danych może być zagrożone przez awarie sprzętu, błędy w zapisie, czy też przez przypadkowe ich usunięcie. Wiele z nich udaje się odzyskać nawet w 100% za pomocą odpowiedniego oprogramowania.</a:t>
            </a:r>
            <a:endParaRPr lang="pl-PL" dirty="0">
              <a:latin typeface="Trebuchet MS" pitchFamily="34" charset="0"/>
            </a:endParaRPr>
          </a:p>
        </p:txBody>
      </p:sp>
      <p:pic>
        <p:nvPicPr>
          <p:cNvPr id="21506" name="Picture 2"/>
          <p:cNvPicPr>
            <a:picLocks noChangeAspect="1" noChangeArrowheads="1"/>
          </p:cNvPicPr>
          <p:nvPr/>
        </p:nvPicPr>
        <p:blipFill>
          <a:blip r:embed="rId2" cstate="print"/>
          <a:srcRect/>
          <a:stretch>
            <a:fillRect/>
          </a:stretch>
        </p:blipFill>
        <p:spPr bwMode="auto">
          <a:xfrm>
            <a:off x="1835696" y="2852936"/>
            <a:ext cx="5305425" cy="30765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179512" y="116632"/>
            <a:ext cx="5753100" cy="6515100"/>
          </a:xfrm>
          <a:prstGeom prst="rect">
            <a:avLst/>
          </a:prstGeom>
          <a:noFill/>
          <a:ln w="9525">
            <a:noFill/>
            <a:miter lim="800000"/>
            <a:headEnd/>
            <a:tailEnd/>
          </a:ln>
        </p:spPr>
      </p:pic>
      <p:sp>
        <p:nvSpPr>
          <p:cNvPr id="3" name="Prostokąt 2"/>
          <p:cNvSpPr/>
          <p:nvPr/>
        </p:nvSpPr>
        <p:spPr>
          <a:xfrm>
            <a:off x="6012160" y="116632"/>
            <a:ext cx="738664" cy="5832648"/>
          </a:xfrm>
          <a:prstGeom prst="rect">
            <a:avLst/>
          </a:prstGeom>
        </p:spPr>
        <p:txBody>
          <a:bodyPr vert="vert" wrap="square">
            <a:spAutoFit/>
          </a:bodyPr>
          <a:lstStyle/>
          <a:p>
            <a:r>
              <a:rPr lang="pl-PL" dirty="0" smtClean="0"/>
              <a:t>http://www.benchmark.pl/testy_i_recenzje/darmowe-programy-do-odzyskiwania-danych.html</a:t>
            </a:r>
            <a:endParaRPr lang="pl-PL"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179512" y="260648"/>
            <a:ext cx="5600700" cy="5772150"/>
          </a:xfrm>
          <a:prstGeom prst="rect">
            <a:avLst/>
          </a:prstGeom>
          <a:noFill/>
          <a:ln w="9525">
            <a:noFill/>
            <a:miter lim="800000"/>
            <a:headEnd/>
            <a:tailEnd/>
          </a:ln>
        </p:spPr>
      </p:pic>
      <p:sp>
        <p:nvSpPr>
          <p:cNvPr id="3" name="Prostokąt 2"/>
          <p:cNvSpPr/>
          <p:nvPr/>
        </p:nvSpPr>
        <p:spPr>
          <a:xfrm>
            <a:off x="6012160" y="260648"/>
            <a:ext cx="738664" cy="5832648"/>
          </a:xfrm>
          <a:prstGeom prst="rect">
            <a:avLst/>
          </a:prstGeom>
        </p:spPr>
        <p:txBody>
          <a:bodyPr vert="vert" wrap="square">
            <a:spAutoFit/>
          </a:bodyPr>
          <a:lstStyle/>
          <a:p>
            <a:r>
              <a:rPr lang="pl-PL" dirty="0" smtClean="0"/>
              <a:t>http://www.benchmark.pl/testy_i_recenzje/darmowe-programy-do-odzyskiwania-danych.html</a:t>
            </a:r>
            <a:endParaRPr lang="pl-P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0" y="764704"/>
            <a:ext cx="5580112" cy="3139321"/>
          </a:xfrm>
          <a:prstGeom prst="rect">
            <a:avLst/>
          </a:prstGeom>
          <a:noFill/>
        </p:spPr>
        <p:txBody>
          <a:bodyPr wrap="square" rtlCol="0">
            <a:spAutoFit/>
          </a:bodyPr>
          <a:lstStyle/>
          <a:p>
            <a:r>
              <a:rPr lang="pl-PL" b="1" dirty="0" smtClean="0">
                <a:latin typeface="Trebuchet MS" pitchFamily="34" charset="0"/>
              </a:rPr>
              <a:t>Pamięć </a:t>
            </a:r>
            <a:r>
              <a:rPr lang="pl-PL" b="1" dirty="0" err="1" smtClean="0">
                <a:latin typeface="Trebuchet MS" pitchFamily="34" charset="0"/>
              </a:rPr>
              <a:t>flash</a:t>
            </a:r>
            <a:r>
              <a:rPr lang="pl-PL" dirty="0" smtClean="0">
                <a:latin typeface="Trebuchet MS" pitchFamily="34" charset="0"/>
              </a:rPr>
              <a:t> (ang. </a:t>
            </a:r>
            <a:r>
              <a:rPr lang="pl-PL" i="1" dirty="0" err="1" smtClean="0">
                <a:latin typeface="Trebuchet MS" pitchFamily="34" charset="0"/>
              </a:rPr>
              <a:t>flash</a:t>
            </a:r>
            <a:r>
              <a:rPr lang="pl-PL" i="1" dirty="0" smtClean="0">
                <a:latin typeface="Trebuchet MS" pitchFamily="34" charset="0"/>
              </a:rPr>
              <a:t> </a:t>
            </a:r>
            <a:r>
              <a:rPr lang="pl-PL" i="1" dirty="0" err="1" smtClean="0">
                <a:latin typeface="Trebuchet MS" pitchFamily="34" charset="0"/>
              </a:rPr>
              <a:t>memory</a:t>
            </a:r>
            <a:r>
              <a:rPr lang="pl-PL" dirty="0" smtClean="0">
                <a:latin typeface="Trebuchet MS" pitchFamily="34" charset="0"/>
              </a:rPr>
              <a:t>) – rodzaj trwałej pamięci komputerowej, stanowiącej rozwinięcie konstrukcyjne i kontynuację pamięci typu EEPROM</a:t>
            </a:r>
            <a:r>
              <a:rPr lang="pl-PL" i="1" dirty="0" smtClean="0">
                <a:latin typeface="Trebuchet MS" pitchFamily="34" charset="0"/>
              </a:rPr>
              <a:t>(ang. </a:t>
            </a:r>
            <a:r>
              <a:rPr lang="pl-PL" i="1" dirty="0" err="1" smtClean="0">
                <a:latin typeface="Trebuchet MS" pitchFamily="34" charset="0"/>
              </a:rPr>
              <a:t>electrically</a:t>
            </a:r>
            <a:r>
              <a:rPr lang="pl-PL" i="1" dirty="0" smtClean="0">
                <a:latin typeface="Trebuchet MS" pitchFamily="34" charset="0"/>
              </a:rPr>
              <a:t> </a:t>
            </a:r>
            <a:r>
              <a:rPr lang="pl-PL" i="1" dirty="0" err="1" smtClean="0">
                <a:latin typeface="Trebuchet MS" pitchFamily="34" charset="0"/>
              </a:rPr>
              <a:t>erasable</a:t>
            </a:r>
            <a:r>
              <a:rPr lang="pl-PL" i="1" dirty="0" smtClean="0">
                <a:latin typeface="Trebuchet MS" pitchFamily="34" charset="0"/>
              </a:rPr>
              <a:t> </a:t>
            </a:r>
            <a:r>
              <a:rPr lang="pl-PL" i="1" dirty="0" err="1" smtClean="0">
                <a:latin typeface="Trebuchet MS" pitchFamily="34" charset="0"/>
              </a:rPr>
              <a:t>programmable</a:t>
            </a:r>
            <a:r>
              <a:rPr lang="pl-PL" i="1" dirty="0" smtClean="0">
                <a:latin typeface="Trebuchet MS" pitchFamily="34" charset="0"/>
              </a:rPr>
              <a:t> ROM – pamięć kasowalna elektrycznie, wykonywana w różnych postaciach, różniących się sposobem organizacji kasowania i zapisu). </a:t>
            </a:r>
            <a:r>
              <a:rPr lang="pl-PL" dirty="0" smtClean="0">
                <a:latin typeface="Trebuchet MS" pitchFamily="34" charset="0"/>
              </a:rPr>
              <a:t>Pamięci </a:t>
            </a:r>
            <a:r>
              <a:rPr lang="pl-PL" dirty="0" err="1" smtClean="0">
                <a:latin typeface="Trebuchet MS" pitchFamily="34" charset="0"/>
              </a:rPr>
              <a:t>flash</a:t>
            </a:r>
            <a:r>
              <a:rPr lang="pl-PL" dirty="0" smtClean="0">
                <a:latin typeface="Trebuchet MS" pitchFamily="34" charset="0"/>
              </a:rPr>
              <a:t> są powszechnie stosowane we wszelkich kartach pamięci, pamięciach USB (</a:t>
            </a:r>
            <a:r>
              <a:rPr lang="pl-PL" dirty="0" err="1" smtClean="0">
                <a:latin typeface="Trebuchet MS" pitchFamily="34" charset="0"/>
              </a:rPr>
              <a:t>pendrive</a:t>
            </a:r>
            <a:r>
              <a:rPr lang="pl-PL" dirty="0" smtClean="0">
                <a:latin typeface="Trebuchet MS" pitchFamily="34" charset="0"/>
              </a:rPr>
              <a:t>) , pamięciach SSD (dysk SSD) i </a:t>
            </a:r>
            <a:r>
              <a:rPr lang="pl-PL" dirty="0" err="1" smtClean="0">
                <a:latin typeface="Trebuchet MS" pitchFamily="34" charset="0"/>
              </a:rPr>
              <a:t>BIOSach</a:t>
            </a:r>
            <a:r>
              <a:rPr lang="pl-PL" dirty="0" smtClean="0">
                <a:latin typeface="Trebuchet MS" pitchFamily="34" charset="0"/>
              </a:rPr>
              <a:t>.</a:t>
            </a:r>
            <a:endParaRPr lang="pl-PL" i="1" dirty="0">
              <a:latin typeface="Trebuchet MS" pitchFamily="34" charset="0"/>
            </a:endParaRPr>
          </a:p>
        </p:txBody>
      </p:sp>
      <p:pic>
        <p:nvPicPr>
          <p:cNvPr id="1028" name="Picture 4" descr="Znalezione obrazy dla zapytania dysk ssd"/>
          <p:cNvPicPr>
            <a:picLocks noChangeAspect="1" noChangeArrowheads="1"/>
          </p:cNvPicPr>
          <p:nvPr/>
        </p:nvPicPr>
        <p:blipFill>
          <a:blip r:embed="rId2" cstate="print"/>
          <a:srcRect/>
          <a:stretch>
            <a:fillRect/>
          </a:stretch>
        </p:blipFill>
        <p:spPr bwMode="auto">
          <a:xfrm>
            <a:off x="107504" y="3942436"/>
            <a:ext cx="5184577" cy="2915564"/>
          </a:xfrm>
          <a:prstGeom prst="rect">
            <a:avLst/>
          </a:prstGeom>
          <a:noFill/>
        </p:spPr>
      </p:pic>
      <p:pic>
        <p:nvPicPr>
          <p:cNvPr id="1030" name="Picture 6" descr="Znalezione obrazy dla zapytania pendrive"/>
          <p:cNvPicPr>
            <a:picLocks noChangeAspect="1" noChangeArrowheads="1"/>
          </p:cNvPicPr>
          <p:nvPr/>
        </p:nvPicPr>
        <p:blipFill>
          <a:blip r:embed="rId3" cstate="print"/>
          <a:srcRect/>
          <a:stretch>
            <a:fillRect/>
          </a:stretch>
        </p:blipFill>
        <p:spPr bwMode="auto">
          <a:xfrm flipH="1">
            <a:off x="5644845" y="980728"/>
            <a:ext cx="3499155" cy="2473747"/>
          </a:xfrm>
          <a:prstGeom prst="rect">
            <a:avLst/>
          </a:prstGeom>
          <a:noFill/>
        </p:spPr>
      </p:pic>
      <p:sp>
        <p:nvSpPr>
          <p:cNvPr id="8" name="pole tekstowe 7"/>
          <p:cNvSpPr txBox="1"/>
          <p:nvPr/>
        </p:nvSpPr>
        <p:spPr>
          <a:xfrm>
            <a:off x="1763688" y="116632"/>
            <a:ext cx="5976664" cy="461665"/>
          </a:xfrm>
          <a:prstGeom prst="rect">
            <a:avLst/>
          </a:prstGeom>
          <a:noFill/>
        </p:spPr>
        <p:txBody>
          <a:bodyPr wrap="square" rtlCol="0">
            <a:spAutoFit/>
          </a:bodyPr>
          <a:lstStyle/>
          <a:p>
            <a:pPr algn="ctr"/>
            <a:r>
              <a:rPr lang="pl-PL" sz="2400" b="1" dirty="0" smtClean="0">
                <a:effectLst>
                  <a:outerShdw blurRad="38100" dist="38100" dir="2700000" algn="tl">
                    <a:srgbClr val="000000">
                      <a:alpha val="43137"/>
                    </a:srgbClr>
                  </a:outerShdw>
                </a:effectLst>
                <a:latin typeface="Trebuchet MS" pitchFamily="34" charset="0"/>
              </a:rPr>
              <a:t>CO TO JEST PAMIĘĆ FLASH?</a:t>
            </a:r>
            <a:endParaRPr lang="pl-PL" sz="2400" b="1" dirty="0">
              <a:effectLst>
                <a:outerShdw blurRad="38100" dist="38100" dir="2700000" algn="tl">
                  <a:srgbClr val="000000">
                    <a:alpha val="43137"/>
                  </a:srgbClr>
                </a:outerShdw>
              </a:effectLst>
              <a:latin typeface="Trebuchet MS" pitchFamily="34" charset="0"/>
            </a:endParaRPr>
          </a:p>
        </p:txBody>
      </p:sp>
      <p:pic>
        <p:nvPicPr>
          <p:cNvPr id="9" name="Picture 2" descr="Znalezione obrazy dla zapytania bios"/>
          <p:cNvPicPr>
            <a:picLocks noChangeAspect="1" noChangeArrowheads="1"/>
          </p:cNvPicPr>
          <p:nvPr/>
        </p:nvPicPr>
        <p:blipFill>
          <a:blip r:embed="rId4" cstate="print"/>
          <a:srcRect/>
          <a:stretch>
            <a:fillRect/>
          </a:stretch>
        </p:blipFill>
        <p:spPr bwMode="auto">
          <a:xfrm>
            <a:off x="5868144" y="3933055"/>
            <a:ext cx="3275856" cy="298103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0" y="0"/>
            <a:ext cx="4572000" cy="5632311"/>
          </a:xfrm>
          <a:prstGeom prst="rect">
            <a:avLst/>
          </a:prstGeom>
        </p:spPr>
        <p:txBody>
          <a:bodyPr>
            <a:spAutoFit/>
          </a:bodyPr>
          <a:lstStyle/>
          <a:p>
            <a:r>
              <a:rPr lang="pl-PL" dirty="0" smtClean="0">
                <a:latin typeface="Trebuchet MS" pitchFamily="34" charset="0"/>
              </a:rPr>
              <a:t>Dostęp do danych zapisanych w pamięci </a:t>
            </a:r>
            <a:r>
              <a:rPr lang="pl-PL" dirty="0" err="1" smtClean="0">
                <a:latin typeface="Trebuchet MS" pitchFamily="34" charset="0"/>
              </a:rPr>
              <a:t>flash</a:t>
            </a:r>
            <a:r>
              <a:rPr lang="pl-PL" dirty="0" smtClean="0">
                <a:latin typeface="Trebuchet MS" pitchFamily="34" charset="0"/>
              </a:rPr>
              <a:t> wykorzystuje </a:t>
            </a:r>
            <a:r>
              <a:rPr lang="pl-PL" b="1" dirty="0" smtClean="0">
                <a:latin typeface="Trebuchet MS" pitchFamily="34" charset="0"/>
              </a:rPr>
              <a:t>stronicowanie pamięci</a:t>
            </a:r>
            <a:r>
              <a:rPr lang="pl-PL" dirty="0" smtClean="0">
                <a:latin typeface="Trebuchet MS" pitchFamily="34" charset="0"/>
              </a:rPr>
              <a:t>: operacje odczytu, zapisu lub kasowania wykonywane są jednocześnie na ustalonej konstrukcyjnie liczbie komórek, pogrupowanych w strukturę będącą wielokrotnością</a:t>
            </a:r>
            <a:r>
              <a:rPr lang="pl-PL" b="1" dirty="0" smtClean="0">
                <a:latin typeface="Trebuchet MS" pitchFamily="34" charset="0"/>
              </a:rPr>
              <a:t> słowa maszynowego(</a:t>
            </a:r>
            <a:r>
              <a:rPr lang="pl-PL" b="1" dirty="0" err="1" smtClean="0">
                <a:latin typeface="Trebuchet MS" pitchFamily="34" charset="0"/>
              </a:rPr>
              <a:t>bajtu</a:t>
            </a:r>
            <a:r>
              <a:rPr lang="pl-PL" b="1" dirty="0" smtClean="0">
                <a:latin typeface="Trebuchet MS" pitchFamily="34" charset="0"/>
              </a:rPr>
              <a:t>). </a:t>
            </a:r>
            <a:r>
              <a:rPr lang="pl-PL" dirty="0" smtClean="0">
                <a:latin typeface="Trebuchet MS" pitchFamily="34" charset="0"/>
              </a:rPr>
              <a:t>Cechą wyróżniającą pamięć </a:t>
            </a:r>
            <a:r>
              <a:rPr lang="pl-PL" dirty="0" err="1" smtClean="0">
                <a:latin typeface="Trebuchet MS" pitchFamily="34" charset="0"/>
              </a:rPr>
              <a:t>flash</a:t>
            </a:r>
            <a:r>
              <a:rPr lang="pl-PL" dirty="0" smtClean="0">
                <a:latin typeface="Trebuchet MS" pitchFamily="34" charset="0"/>
              </a:rPr>
              <a:t> jest wykorzystanie </a:t>
            </a:r>
            <a:r>
              <a:rPr lang="pl-PL" b="1" dirty="0" smtClean="0">
                <a:latin typeface="Trebuchet MS" pitchFamily="34" charset="0"/>
              </a:rPr>
              <a:t>technologii komórek wielostanowych</a:t>
            </a:r>
            <a:r>
              <a:rPr lang="pl-PL" dirty="0" smtClean="0">
                <a:latin typeface="Trebuchet MS" pitchFamily="34" charset="0"/>
              </a:rPr>
              <a:t> (ang. </a:t>
            </a:r>
            <a:r>
              <a:rPr lang="pl-PL" i="1" dirty="0" err="1" smtClean="0">
                <a:latin typeface="Trebuchet MS" pitchFamily="34" charset="0"/>
              </a:rPr>
              <a:t>multi</a:t>
            </a:r>
            <a:r>
              <a:rPr lang="pl-PL" i="1" dirty="0" smtClean="0">
                <a:latin typeface="Trebuchet MS" pitchFamily="34" charset="0"/>
              </a:rPr>
              <a:t> </a:t>
            </a:r>
            <a:r>
              <a:rPr lang="pl-PL" i="1" dirty="0" err="1" smtClean="0">
                <a:latin typeface="Trebuchet MS" pitchFamily="34" charset="0"/>
              </a:rPr>
              <a:t>level</a:t>
            </a:r>
            <a:r>
              <a:rPr lang="pl-PL" i="1" dirty="0" smtClean="0">
                <a:latin typeface="Trebuchet MS" pitchFamily="34" charset="0"/>
              </a:rPr>
              <a:t> </a:t>
            </a:r>
            <a:r>
              <a:rPr lang="pl-PL" i="1" dirty="0" err="1" smtClean="0">
                <a:latin typeface="Trebuchet MS" pitchFamily="34" charset="0"/>
              </a:rPr>
              <a:t>cell</a:t>
            </a:r>
            <a:r>
              <a:rPr lang="pl-PL" i="1" dirty="0" smtClean="0">
                <a:latin typeface="Trebuchet MS" pitchFamily="34" charset="0"/>
              </a:rPr>
              <a:t>, MLC)</a:t>
            </a:r>
            <a:r>
              <a:rPr lang="pl-PL" dirty="0" smtClean="0">
                <a:latin typeface="Trebuchet MS" pitchFamily="34" charset="0"/>
              </a:rPr>
              <a:t> Czyli technologia cechującej się wieloma stanami napięć w każdej komórce, co umożliwia zapisanie w niej więcej niż jednego bita, w przeciwieństwie do pamięci typu SLC (ang. </a:t>
            </a:r>
            <a:r>
              <a:rPr lang="pl-PL" i="1" dirty="0" err="1" smtClean="0">
                <a:latin typeface="Trebuchet MS" pitchFamily="34" charset="0"/>
              </a:rPr>
              <a:t>single-level</a:t>
            </a:r>
            <a:r>
              <a:rPr lang="pl-PL" i="1" dirty="0" smtClean="0">
                <a:latin typeface="Trebuchet MS" pitchFamily="34" charset="0"/>
              </a:rPr>
              <a:t> </a:t>
            </a:r>
            <a:r>
              <a:rPr lang="pl-PL" i="1" dirty="0" err="1" smtClean="0">
                <a:latin typeface="Trebuchet MS" pitchFamily="34" charset="0"/>
              </a:rPr>
              <a:t>cell</a:t>
            </a:r>
            <a:r>
              <a:rPr lang="pl-PL" dirty="0" smtClean="0">
                <a:latin typeface="Trebuchet MS" pitchFamily="34" charset="0"/>
              </a:rPr>
              <a:t>), której komórka może znajdować się tylko w dwóch różnych stanach logicznych przechowując jeden bit informacji.</a:t>
            </a:r>
            <a:endParaRPr lang="pl-PL" dirty="0">
              <a:latin typeface="Trebuchet MS" pitchFamily="34" charset="0"/>
            </a:endParaRPr>
          </a:p>
        </p:txBody>
      </p:sp>
      <p:pic>
        <p:nvPicPr>
          <p:cNvPr id="3" name="Picture 2"/>
          <p:cNvPicPr>
            <a:picLocks noChangeAspect="1" noChangeArrowheads="1"/>
          </p:cNvPicPr>
          <p:nvPr/>
        </p:nvPicPr>
        <p:blipFill>
          <a:blip r:embed="rId2" cstate="print"/>
          <a:srcRect/>
          <a:stretch>
            <a:fillRect/>
          </a:stretch>
        </p:blipFill>
        <p:spPr bwMode="auto">
          <a:xfrm>
            <a:off x="4644008" y="188640"/>
            <a:ext cx="4330894" cy="2952328"/>
          </a:xfrm>
          <a:prstGeom prst="rect">
            <a:avLst/>
          </a:prstGeom>
          <a:noFill/>
          <a:ln w="9525">
            <a:noFill/>
            <a:miter lim="800000"/>
            <a:headEnd/>
            <a:tailEnd/>
          </a:ln>
        </p:spPr>
      </p:pic>
      <p:pic>
        <p:nvPicPr>
          <p:cNvPr id="2050" name="Picture 2" descr="Znalezione obrazy dla zapytania bios"/>
          <p:cNvPicPr>
            <a:picLocks noChangeAspect="1" noChangeArrowheads="1"/>
          </p:cNvPicPr>
          <p:nvPr/>
        </p:nvPicPr>
        <p:blipFill>
          <a:blip r:embed="rId3" cstate="print"/>
          <a:srcRect/>
          <a:stretch>
            <a:fillRect/>
          </a:stretch>
        </p:blipFill>
        <p:spPr bwMode="auto">
          <a:xfrm>
            <a:off x="4644008" y="3645024"/>
            <a:ext cx="3323444" cy="302433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nalezione obrazy dla zapytania schemat blokowy pamięci flash"/>
          <p:cNvPicPr>
            <a:picLocks noChangeAspect="1" noChangeArrowheads="1"/>
          </p:cNvPicPr>
          <p:nvPr/>
        </p:nvPicPr>
        <p:blipFill>
          <a:blip r:embed="rId2" cstate="print"/>
          <a:srcRect/>
          <a:stretch>
            <a:fillRect/>
          </a:stretch>
        </p:blipFill>
        <p:spPr bwMode="auto">
          <a:xfrm>
            <a:off x="251520" y="260648"/>
            <a:ext cx="8687530" cy="5688632"/>
          </a:xfrm>
          <a:prstGeom prst="rect">
            <a:avLst/>
          </a:prstGeom>
          <a:noFill/>
        </p:spPr>
      </p:pic>
      <p:sp>
        <p:nvSpPr>
          <p:cNvPr id="3" name="pole tekstowe 2"/>
          <p:cNvSpPr txBox="1"/>
          <p:nvPr/>
        </p:nvSpPr>
        <p:spPr>
          <a:xfrm>
            <a:off x="323528" y="6165304"/>
            <a:ext cx="8712968" cy="369332"/>
          </a:xfrm>
          <a:prstGeom prst="rect">
            <a:avLst/>
          </a:prstGeom>
          <a:noFill/>
        </p:spPr>
        <p:txBody>
          <a:bodyPr wrap="square" rtlCol="0">
            <a:spAutoFit/>
          </a:bodyPr>
          <a:lstStyle/>
          <a:p>
            <a:pPr algn="ctr"/>
            <a:r>
              <a:rPr lang="pl-PL" dirty="0" smtClean="0">
                <a:latin typeface="Trebuchet MS" pitchFamily="34" charset="0"/>
              </a:rPr>
              <a:t>Układ z </a:t>
            </a:r>
            <a:r>
              <a:rPr lang="pl-PL" dirty="0" err="1" smtClean="0">
                <a:latin typeface="Trebuchet MS" pitchFamily="34" charset="0"/>
              </a:rPr>
              <a:t>pamięcą</a:t>
            </a:r>
            <a:r>
              <a:rPr lang="pl-PL" dirty="0" smtClean="0">
                <a:latin typeface="Trebuchet MS" pitchFamily="34" charset="0"/>
              </a:rPr>
              <a:t> </a:t>
            </a:r>
            <a:r>
              <a:rPr lang="pl-PL" dirty="0" err="1" smtClean="0">
                <a:latin typeface="Trebuchet MS" pitchFamily="34" charset="0"/>
              </a:rPr>
              <a:t>flash</a:t>
            </a:r>
            <a:endParaRPr lang="pl-PL" dirty="0">
              <a:latin typeface="Trebuchet MS"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179512" y="188640"/>
            <a:ext cx="8964488" cy="461665"/>
          </a:xfrm>
          <a:prstGeom prst="rect">
            <a:avLst/>
          </a:prstGeom>
          <a:noFill/>
        </p:spPr>
        <p:txBody>
          <a:bodyPr wrap="square" rtlCol="0">
            <a:spAutoFit/>
          </a:bodyPr>
          <a:lstStyle/>
          <a:p>
            <a:pPr algn="ctr"/>
            <a:r>
              <a:rPr lang="pl-PL" sz="2400" b="1" dirty="0" smtClean="0">
                <a:latin typeface="Trebuchet MS" pitchFamily="34" charset="0"/>
              </a:rPr>
              <a:t>HISTORIA PAMIĘCI FLASH</a:t>
            </a:r>
            <a:endParaRPr lang="pl-PL" sz="2400" b="1" dirty="0">
              <a:latin typeface="Trebuchet MS" pitchFamily="34" charset="0"/>
            </a:endParaRPr>
          </a:p>
        </p:txBody>
      </p:sp>
      <p:sp>
        <p:nvSpPr>
          <p:cNvPr id="4" name="Prostokąt 3"/>
          <p:cNvSpPr/>
          <p:nvPr/>
        </p:nvSpPr>
        <p:spPr>
          <a:xfrm>
            <a:off x="251520" y="1196752"/>
            <a:ext cx="4572000" cy="2585323"/>
          </a:xfrm>
          <a:prstGeom prst="rect">
            <a:avLst/>
          </a:prstGeom>
        </p:spPr>
        <p:txBody>
          <a:bodyPr>
            <a:spAutoFit/>
          </a:bodyPr>
          <a:lstStyle/>
          <a:p>
            <a:r>
              <a:rPr lang="pl-PL" dirty="0" smtClean="0"/>
              <a:t>Pamięć </a:t>
            </a:r>
            <a:r>
              <a:rPr lang="pl-PL" dirty="0" err="1" smtClean="0"/>
              <a:t>flash</a:t>
            </a:r>
            <a:r>
              <a:rPr lang="pl-PL" dirty="0" smtClean="0"/>
              <a:t>, zarówno typu NOR, jak i NAND, skonstruował jako pierwszy, ok. 1980 roku, dr </a:t>
            </a:r>
            <a:r>
              <a:rPr lang="pl-PL" dirty="0" err="1" smtClean="0"/>
              <a:t>Fujio</a:t>
            </a:r>
            <a:r>
              <a:rPr lang="pl-PL" dirty="0" smtClean="0"/>
              <a:t> </a:t>
            </a:r>
            <a:r>
              <a:rPr lang="pl-PL" dirty="0" err="1" smtClean="0"/>
              <a:t>Masuoka</a:t>
            </a:r>
            <a:r>
              <a:rPr lang="pl-PL" dirty="0" smtClean="0"/>
              <a:t>, zatrudniony w firmie Toshiba.</a:t>
            </a:r>
          </a:p>
          <a:p>
            <a:r>
              <a:rPr lang="pl-PL" dirty="0" smtClean="0"/>
              <a:t>Do masowej produkcji jako pierwsza wprowadziła ją firma Intel w roku 1988 – była to pamięć </a:t>
            </a:r>
            <a:r>
              <a:rPr lang="pl-PL" dirty="0" err="1" smtClean="0"/>
              <a:t>flash</a:t>
            </a:r>
            <a:r>
              <a:rPr lang="pl-PL" dirty="0" smtClean="0"/>
              <a:t> typu NOR.</a:t>
            </a:r>
          </a:p>
          <a:p>
            <a:r>
              <a:rPr lang="pl-PL" dirty="0" smtClean="0"/>
              <a:t>W roku 1989 pojawiły się pamięci </a:t>
            </a:r>
            <a:r>
              <a:rPr lang="pl-PL" dirty="0" err="1" smtClean="0"/>
              <a:t>flash</a:t>
            </a:r>
            <a:r>
              <a:rPr lang="pl-PL" dirty="0" smtClean="0"/>
              <a:t> typu NAND firm Samsung i Toshiba.</a:t>
            </a:r>
            <a:endParaRPr lang="pl-PL" dirty="0"/>
          </a:p>
        </p:txBody>
      </p:sp>
      <p:pic>
        <p:nvPicPr>
          <p:cNvPr id="16386" name="Picture 2" descr="Znaleziony obraz"/>
          <p:cNvPicPr>
            <a:picLocks noChangeAspect="1" noChangeArrowheads="1"/>
          </p:cNvPicPr>
          <p:nvPr/>
        </p:nvPicPr>
        <p:blipFill>
          <a:blip r:embed="rId2" cstate="print"/>
          <a:srcRect/>
          <a:stretch>
            <a:fillRect/>
          </a:stretch>
        </p:blipFill>
        <p:spPr bwMode="auto">
          <a:xfrm>
            <a:off x="5940152" y="1268760"/>
            <a:ext cx="2857500" cy="438150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0" y="116632"/>
            <a:ext cx="9144000" cy="923330"/>
          </a:xfrm>
          <a:prstGeom prst="rect">
            <a:avLst/>
          </a:prstGeom>
        </p:spPr>
        <p:txBody>
          <a:bodyPr wrap="square">
            <a:spAutoFit/>
          </a:bodyPr>
          <a:lstStyle/>
          <a:p>
            <a:r>
              <a:rPr lang="pl-PL" dirty="0" smtClean="0">
                <a:latin typeface="Trebuchet MS" pitchFamily="34" charset="0"/>
              </a:rPr>
              <a:t>W zależności od wykorzystanego typu bramki logicznej, można wyróżnić dwa rodzaje pamięci </a:t>
            </a:r>
            <a:r>
              <a:rPr lang="pl-PL" dirty="0" err="1" smtClean="0">
                <a:latin typeface="Trebuchet MS" pitchFamily="34" charset="0"/>
              </a:rPr>
              <a:t>flash</a:t>
            </a:r>
            <a:r>
              <a:rPr lang="pl-PL" dirty="0" smtClean="0">
                <a:latin typeface="Trebuchet MS" pitchFamily="34" charset="0"/>
              </a:rPr>
              <a:t>:</a:t>
            </a:r>
          </a:p>
          <a:p>
            <a:endParaRPr lang="pl-PL" dirty="0" smtClean="0">
              <a:latin typeface="Trebuchet MS" pitchFamily="34" charset="0"/>
            </a:endParaRPr>
          </a:p>
        </p:txBody>
      </p:sp>
      <p:sp>
        <p:nvSpPr>
          <p:cNvPr id="3" name="Prostokąt 2"/>
          <p:cNvSpPr/>
          <p:nvPr/>
        </p:nvSpPr>
        <p:spPr>
          <a:xfrm>
            <a:off x="5220072" y="1052736"/>
            <a:ext cx="3995936" cy="1200329"/>
          </a:xfrm>
          <a:prstGeom prst="rect">
            <a:avLst/>
          </a:prstGeom>
        </p:spPr>
        <p:txBody>
          <a:bodyPr wrap="square">
            <a:spAutoFit/>
          </a:bodyPr>
          <a:lstStyle/>
          <a:p>
            <a:endParaRPr lang="pl-PL" dirty="0" smtClean="0">
              <a:latin typeface="Trebuchet MS" pitchFamily="34" charset="0"/>
            </a:endParaRPr>
          </a:p>
          <a:p>
            <a:r>
              <a:rPr lang="pl-PL" b="1" dirty="0" smtClean="0">
                <a:latin typeface="Trebuchet MS" pitchFamily="34" charset="0"/>
              </a:rPr>
              <a:t>pamięć </a:t>
            </a:r>
            <a:r>
              <a:rPr lang="pl-PL" b="1" dirty="0" err="1" smtClean="0">
                <a:latin typeface="Trebuchet MS" pitchFamily="34" charset="0"/>
              </a:rPr>
              <a:t>flash</a:t>
            </a:r>
            <a:r>
              <a:rPr lang="pl-PL" b="1" dirty="0" smtClean="0">
                <a:latin typeface="Trebuchet MS" pitchFamily="34" charset="0"/>
              </a:rPr>
              <a:t> typu NAND </a:t>
            </a:r>
            <a:r>
              <a:rPr lang="pl-PL" dirty="0" smtClean="0">
                <a:latin typeface="Trebuchet MS" pitchFamily="34" charset="0"/>
              </a:rPr>
              <a:t>– wykorzystuje funktor dysjunkcji logicznej (NAND)</a:t>
            </a:r>
            <a:endParaRPr lang="pl-PL" dirty="0">
              <a:latin typeface="Trebuchet MS" pitchFamily="34" charset="0"/>
            </a:endParaRPr>
          </a:p>
        </p:txBody>
      </p:sp>
      <p:sp>
        <p:nvSpPr>
          <p:cNvPr id="4" name="Prostokąt 3"/>
          <p:cNvSpPr/>
          <p:nvPr/>
        </p:nvSpPr>
        <p:spPr>
          <a:xfrm>
            <a:off x="107504" y="1412776"/>
            <a:ext cx="3888432" cy="923330"/>
          </a:xfrm>
          <a:prstGeom prst="rect">
            <a:avLst/>
          </a:prstGeom>
        </p:spPr>
        <p:txBody>
          <a:bodyPr wrap="square">
            <a:spAutoFit/>
          </a:bodyPr>
          <a:lstStyle/>
          <a:p>
            <a:r>
              <a:rPr lang="pl-PL" b="1" dirty="0" smtClean="0">
                <a:latin typeface="Trebuchet MS" pitchFamily="34" charset="0"/>
              </a:rPr>
              <a:t>pamięć </a:t>
            </a:r>
            <a:r>
              <a:rPr lang="pl-PL" b="1" dirty="0" err="1" smtClean="0">
                <a:latin typeface="Trebuchet MS" pitchFamily="34" charset="0"/>
              </a:rPr>
              <a:t>flash</a:t>
            </a:r>
            <a:r>
              <a:rPr lang="pl-PL" b="1" dirty="0" smtClean="0">
                <a:latin typeface="Trebuchet MS" pitchFamily="34" charset="0"/>
              </a:rPr>
              <a:t> typu NOR </a:t>
            </a:r>
            <a:r>
              <a:rPr lang="pl-PL" dirty="0" smtClean="0">
                <a:latin typeface="Trebuchet MS" pitchFamily="34" charset="0"/>
              </a:rPr>
              <a:t>– wykorzystuje funktor </a:t>
            </a:r>
            <a:r>
              <a:rPr lang="pl-PL" dirty="0" err="1" smtClean="0">
                <a:latin typeface="Trebuchet MS" pitchFamily="34" charset="0"/>
              </a:rPr>
              <a:t>binegacji</a:t>
            </a:r>
            <a:r>
              <a:rPr lang="pl-PL" dirty="0" smtClean="0">
                <a:latin typeface="Trebuchet MS" pitchFamily="34" charset="0"/>
              </a:rPr>
              <a:t> logicznej (NOR)</a:t>
            </a:r>
          </a:p>
        </p:txBody>
      </p:sp>
      <p:sp>
        <p:nvSpPr>
          <p:cNvPr id="9" name="Prostokąt 8"/>
          <p:cNvSpPr/>
          <p:nvPr/>
        </p:nvSpPr>
        <p:spPr>
          <a:xfrm>
            <a:off x="107504" y="2636912"/>
            <a:ext cx="3816424" cy="2862322"/>
          </a:xfrm>
          <a:prstGeom prst="rect">
            <a:avLst/>
          </a:prstGeom>
        </p:spPr>
        <p:txBody>
          <a:bodyPr wrap="square">
            <a:spAutoFit/>
          </a:bodyPr>
          <a:lstStyle/>
          <a:p>
            <a:r>
              <a:rPr lang="pl-PL" dirty="0" smtClean="0">
                <a:latin typeface="Trebuchet MS" pitchFamily="34" charset="0"/>
              </a:rPr>
              <a:t>umożliwia bezpośredni dostęp do każdej komórki pamięci, ale ma stosunkowo długie czasy zapisu i kasowania. Z tego względu nadaje się do przechowywania danych, które nie wymagają częstej aktualizacji. Wytrzymuje od 10 do 100 tys. cykli programowania. Zastąpiono ją tańszymi pamięciami </a:t>
            </a:r>
            <a:r>
              <a:rPr lang="pl-PL" dirty="0" err="1" smtClean="0">
                <a:latin typeface="Trebuchet MS" pitchFamily="34" charset="0"/>
              </a:rPr>
              <a:t>flash</a:t>
            </a:r>
            <a:r>
              <a:rPr lang="pl-PL" dirty="0" smtClean="0">
                <a:latin typeface="Trebuchet MS" pitchFamily="34" charset="0"/>
              </a:rPr>
              <a:t> typu NAND.</a:t>
            </a:r>
            <a:endParaRPr lang="pl-PL" dirty="0">
              <a:latin typeface="Trebuchet MS" pitchFamily="34" charset="0"/>
            </a:endParaRPr>
          </a:p>
        </p:txBody>
      </p:sp>
      <p:sp>
        <p:nvSpPr>
          <p:cNvPr id="10" name="Prostokąt 9"/>
          <p:cNvSpPr/>
          <p:nvPr/>
        </p:nvSpPr>
        <p:spPr>
          <a:xfrm>
            <a:off x="5220072" y="2492896"/>
            <a:ext cx="3923928" cy="3139321"/>
          </a:xfrm>
          <a:prstGeom prst="rect">
            <a:avLst/>
          </a:prstGeom>
        </p:spPr>
        <p:txBody>
          <a:bodyPr wrap="square">
            <a:spAutoFit/>
          </a:bodyPr>
          <a:lstStyle/>
          <a:p>
            <a:r>
              <a:rPr lang="pl-PL" dirty="0" smtClean="0">
                <a:latin typeface="Trebuchet MS" pitchFamily="34" charset="0"/>
              </a:rPr>
              <a:t>w stosunku do pamięci typu NOR, ma krótszy czas zapisu i kasowania, większą gęstość upakowania danych, korzystniejszy stosunek kosztu do pojemności oraz dziesięciokrotnie większą trwałość. Jednak główną cechą pamięci tego typu jest sekwencyjny dostęp do danych. Ogranicza to zakres zastosowań tylko jako pamięć masowa, np. w kartach pamięci.</a:t>
            </a:r>
            <a:endParaRPr lang="pl-PL" dirty="0">
              <a:latin typeface="Trebuchet MS"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07504" y="116632"/>
            <a:ext cx="8928992" cy="1754326"/>
          </a:xfrm>
          <a:prstGeom prst="rect">
            <a:avLst/>
          </a:prstGeom>
        </p:spPr>
        <p:txBody>
          <a:bodyPr wrap="square">
            <a:spAutoFit/>
          </a:bodyPr>
          <a:lstStyle/>
          <a:p>
            <a:r>
              <a:rPr lang="pl-PL" b="1" dirty="0" smtClean="0">
                <a:latin typeface="Trebuchet MS" pitchFamily="34" charset="0"/>
              </a:rPr>
              <a:t>Bramka logiczna</a:t>
            </a:r>
            <a:r>
              <a:rPr lang="pl-PL" dirty="0" smtClean="0">
                <a:latin typeface="Trebuchet MS" pitchFamily="34" charset="0"/>
              </a:rPr>
              <a:t> – element konstrukcyjny maszyn i mechanizmów (dziś zazwyczaj: układ scalony, choć podobne funkcje można zrealizować również za pomocą innych rozwiązań technicznych, np. hydrauliki czy </a:t>
            </a:r>
            <a:r>
              <a:rPr lang="pl-PL" dirty="0" smtClean="0">
                <a:latin typeface="Trebuchet MS" pitchFamily="34" charset="0"/>
              </a:rPr>
              <a:t>pneumatyki), </a:t>
            </a:r>
            <a:r>
              <a:rPr lang="pl-PL" dirty="0" smtClean="0">
                <a:latin typeface="Trebuchet MS" pitchFamily="34" charset="0"/>
              </a:rPr>
              <a:t>realizujący fizycznie pewną prostą funkcję logiczną, której argumenty (zmienne logiczne) oraz sama funkcja mogą przybierać jedną z dwóch wartości, np. </a:t>
            </a:r>
            <a:r>
              <a:rPr lang="pl-PL" b="1" dirty="0" smtClean="0">
                <a:latin typeface="Trebuchet MS" pitchFamily="34" charset="0"/>
              </a:rPr>
              <a:t>0</a:t>
            </a:r>
            <a:r>
              <a:rPr lang="pl-PL" dirty="0" smtClean="0">
                <a:latin typeface="Trebuchet MS" pitchFamily="34" charset="0"/>
              </a:rPr>
              <a:t> lub </a:t>
            </a:r>
            <a:r>
              <a:rPr lang="pl-PL" b="1" dirty="0" smtClean="0">
                <a:latin typeface="Trebuchet MS" pitchFamily="34" charset="0"/>
              </a:rPr>
              <a:t>1</a:t>
            </a:r>
            <a:r>
              <a:rPr lang="pl-PL" dirty="0" smtClean="0">
                <a:latin typeface="Trebuchet MS" pitchFamily="34" charset="0"/>
              </a:rPr>
              <a:t> (zob. algebra Boole'a</a:t>
            </a:r>
            <a:r>
              <a:rPr lang="pl-PL" dirty="0" smtClean="0"/>
              <a:t>).</a:t>
            </a:r>
            <a:endParaRPr lang="pl-PL" dirty="0"/>
          </a:p>
        </p:txBody>
      </p:sp>
      <p:sp>
        <p:nvSpPr>
          <p:cNvPr id="3" name="Prostokąt 2"/>
          <p:cNvSpPr/>
          <p:nvPr/>
        </p:nvSpPr>
        <p:spPr>
          <a:xfrm>
            <a:off x="179512" y="2204864"/>
            <a:ext cx="4572000" cy="2585323"/>
          </a:xfrm>
          <a:prstGeom prst="rect">
            <a:avLst/>
          </a:prstGeom>
        </p:spPr>
        <p:txBody>
          <a:bodyPr>
            <a:spAutoFit/>
          </a:bodyPr>
          <a:lstStyle/>
          <a:p>
            <a:r>
              <a:rPr lang="pl-PL" b="1" dirty="0" smtClean="0">
                <a:latin typeface="Trebuchet MS" pitchFamily="34" charset="0"/>
              </a:rPr>
              <a:t>Rodzaje </a:t>
            </a:r>
            <a:r>
              <a:rPr lang="pl-PL" b="1" dirty="0" smtClean="0">
                <a:latin typeface="Trebuchet MS" pitchFamily="34" charset="0"/>
              </a:rPr>
              <a:t>bramek</a:t>
            </a:r>
            <a:r>
              <a:rPr lang="pl-PL" b="1" dirty="0" smtClean="0">
                <a:latin typeface="Trebuchet MS" pitchFamily="34" charset="0"/>
              </a:rPr>
              <a:t>:</a:t>
            </a:r>
          </a:p>
          <a:p>
            <a:pPr>
              <a:buFont typeface="Arial" pitchFamily="34" charset="0"/>
              <a:buChar char="•"/>
            </a:pPr>
            <a:r>
              <a:rPr lang="pl-PL" dirty="0" smtClean="0">
                <a:latin typeface="Trebuchet MS" pitchFamily="34" charset="0"/>
              </a:rPr>
              <a:t>bramka NOT</a:t>
            </a:r>
          </a:p>
          <a:p>
            <a:pPr>
              <a:buFont typeface="Arial" pitchFamily="34" charset="0"/>
              <a:buChar char="•"/>
            </a:pPr>
            <a:r>
              <a:rPr lang="pl-PL" dirty="0" smtClean="0">
                <a:latin typeface="Trebuchet MS" pitchFamily="34" charset="0"/>
              </a:rPr>
              <a:t>bramka AND</a:t>
            </a:r>
          </a:p>
          <a:p>
            <a:pPr>
              <a:buFont typeface="Arial" pitchFamily="34" charset="0"/>
              <a:buChar char="•"/>
            </a:pPr>
            <a:r>
              <a:rPr lang="pl-PL" dirty="0" smtClean="0">
                <a:latin typeface="Trebuchet MS" pitchFamily="34" charset="0"/>
              </a:rPr>
              <a:t>bramka NAND</a:t>
            </a:r>
          </a:p>
          <a:p>
            <a:pPr>
              <a:buFont typeface="Arial" pitchFamily="34" charset="0"/>
              <a:buChar char="•"/>
            </a:pPr>
            <a:r>
              <a:rPr lang="pl-PL" dirty="0" smtClean="0">
                <a:latin typeface="Trebuchet MS" pitchFamily="34" charset="0"/>
              </a:rPr>
              <a:t>bramka OR</a:t>
            </a:r>
          </a:p>
          <a:p>
            <a:pPr>
              <a:buFont typeface="Arial" pitchFamily="34" charset="0"/>
              <a:buChar char="•"/>
            </a:pPr>
            <a:r>
              <a:rPr lang="pl-PL" dirty="0" smtClean="0">
                <a:latin typeface="Trebuchet MS" pitchFamily="34" charset="0"/>
              </a:rPr>
              <a:t>bramka NOR</a:t>
            </a:r>
          </a:p>
          <a:p>
            <a:pPr>
              <a:buFont typeface="Arial" pitchFamily="34" charset="0"/>
              <a:buChar char="•"/>
            </a:pPr>
            <a:r>
              <a:rPr lang="pl-PL" dirty="0" smtClean="0">
                <a:latin typeface="Trebuchet MS" pitchFamily="34" charset="0"/>
              </a:rPr>
              <a:t>bramka XOR (NEQ)</a:t>
            </a:r>
          </a:p>
          <a:p>
            <a:pPr>
              <a:buFont typeface="Arial" pitchFamily="34" charset="0"/>
              <a:buChar char="•"/>
            </a:pPr>
            <a:r>
              <a:rPr lang="pl-PL" dirty="0" smtClean="0">
                <a:latin typeface="Trebuchet MS" pitchFamily="34" charset="0"/>
              </a:rPr>
              <a:t>bramka XNOR</a:t>
            </a:r>
          </a:p>
          <a:p>
            <a:pPr>
              <a:buFont typeface="Arial" pitchFamily="34" charset="0"/>
              <a:buChar char="•"/>
            </a:pPr>
            <a:r>
              <a:rPr lang="pl-PL" dirty="0" smtClean="0">
                <a:latin typeface="Trebuchet MS" pitchFamily="34" charset="0"/>
              </a:rPr>
              <a:t>bramka trójstanowa</a:t>
            </a:r>
            <a:endParaRPr lang="pl-PL" dirty="0">
              <a:latin typeface="Trebuchet MS" pitchFamily="34" charset="0"/>
            </a:endParaRPr>
          </a:p>
        </p:txBody>
      </p:sp>
      <p:pic>
        <p:nvPicPr>
          <p:cNvPr id="26626" name="Picture 2"/>
          <p:cNvPicPr>
            <a:picLocks noChangeAspect="1" noChangeArrowheads="1"/>
          </p:cNvPicPr>
          <p:nvPr/>
        </p:nvPicPr>
        <p:blipFill>
          <a:blip r:embed="rId2" cstate="print"/>
          <a:srcRect/>
          <a:stretch>
            <a:fillRect/>
          </a:stretch>
        </p:blipFill>
        <p:spPr bwMode="auto">
          <a:xfrm>
            <a:off x="3779912" y="2636912"/>
            <a:ext cx="1581150" cy="1323975"/>
          </a:xfrm>
          <a:prstGeom prst="rect">
            <a:avLst/>
          </a:prstGeom>
          <a:noFill/>
          <a:ln w="9525">
            <a:noFill/>
            <a:miter lim="800000"/>
            <a:headEnd/>
            <a:tailEnd/>
          </a:ln>
        </p:spPr>
      </p:pic>
      <p:sp>
        <p:nvSpPr>
          <p:cNvPr id="5" name="pole tekstowe 4"/>
          <p:cNvSpPr txBox="1"/>
          <p:nvPr/>
        </p:nvSpPr>
        <p:spPr>
          <a:xfrm>
            <a:off x="3563888" y="2204864"/>
            <a:ext cx="1944216" cy="369332"/>
          </a:xfrm>
          <a:prstGeom prst="rect">
            <a:avLst/>
          </a:prstGeom>
          <a:noFill/>
        </p:spPr>
        <p:txBody>
          <a:bodyPr wrap="square" rtlCol="0">
            <a:spAutoFit/>
          </a:bodyPr>
          <a:lstStyle/>
          <a:p>
            <a:pPr algn="ctr"/>
            <a:r>
              <a:rPr lang="pl-PL" dirty="0" smtClean="0"/>
              <a:t>Bramka NAND</a:t>
            </a:r>
            <a:endParaRPr lang="pl-PL" dirty="0"/>
          </a:p>
        </p:txBody>
      </p:sp>
      <p:pic>
        <p:nvPicPr>
          <p:cNvPr id="26627" name="Picture 3"/>
          <p:cNvPicPr>
            <a:picLocks noChangeAspect="1" noChangeArrowheads="1"/>
          </p:cNvPicPr>
          <p:nvPr/>
        </p:nvPicPr>
        <p:blipFill>
          <a:blip r:embed="rId3" cstate="print"/>
          <a:srcRect/>
          <a:stretch>
            <a:fillRect/>
          </a:stretch>
        </p:blipFill>
        <p:spPr bwMode="auto">
          <a:xfrm>
            <a:off x="6732240" y="2564904"/>
            <a:ext cx="1476375" cy="1352550"/>
          </a:xfrm>
          <a:prstGeom prst="rect">
            <a:avLst/>
          </a:prstGeom>
          <a:noFill/>
          <a:ln w="9525">
            <a:noFill/>
            <a:miter lim="800000"/>
            <a:headEnd/>
            <a:tailEnd/>
          </a:ln>
        </p:spPr>
      </p:pic>
      <p:sp>
        <p:nvSpPr>
          <p:cNvPr id="7" name="pole tekstowe 6"/>
          <p:cNvSpPr txBox="1"/>
          <p:nvPr/>
        </p:nvSpPr>
        <p:spPr>
          <a:xfrm>
            <a:off x="6444208" y="2132856"/>
            <a:ext cx="1944216" cy="369332"/>
          </a:xfrm>
          <a:prstGeom prst="rect">
            <a:avLst/>
          </a:prstGeom>
          <a:noFill/>
        </p:spPr>
        <p:txBody>
          <a:bodyPr wrap="square" rtlCol="0">
            <a:spAutoFit/>
          </a:bodyPr>
          <a:lstStyle/>
          <a:p>
            <a:pPr algn="ctr"/>
            <a:r>
              <a:rPr lang="pl-PL" dirty="0" smtClean="0">
                <a:latin typeface="Trebuchet MS" pitchFamily="34" charset="0"/>
              </a:rPr>
              <a:t>Bramka NOR</a:t>
            </a:r>
            <a:endParaRPr lang="pl-PL" dirty="0">
              <a:latin typeface="Trebuchet MS"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0" y="116632"/>
            <a:ext cx="9144000" cy="461665"/>
          </a:xfrm>
          <a:prstGeom prst="rect">
            <a:avLst/>
          </a:prstGeom>
          <a:noFill/>
        </p:spPr>
        <p:txBody>
          <a:bodyPr wrap="square" rtlCol="0">
            <a:spAutoFit/>
          </a:bodyPr>
          <a:lstStyle/>
          <a:p>
            <a:pPr algn="ctr"/>
            <a:r>
              <a:rPr lang="pl-PL" sz="2400" b="1" dirty="0" smtClean="0">
                <a:effectLst>
                  <a:outerShdw blurRad="38100" dist="38100" dir="2700000" algn="tl">
                    <a:srgbClr val="000000">
                      <a:alpha val="43137"/>
                    </a:srgbClr>
                  </a:outerShdw>
                </a:effectLst>
                <a:latin typeface="Trebuchet MS" pitchFamily="34" charset="0"/>
              </a:rPr>
              <a:t>OGRANICZENIA PAMIĘCI FLASH</a:t>
            </a:r>
            <a:endParaRPr lang="pl-PL" sz="2400" b="1" dirty="0">
              <a:effectLst>
                <a:outerShdw blurRad="38100" dist="38100" dir="2700000" algn="tl">
                  <a:srgbClr val="000000">
                    <a:alpha val="43137"/>
                  </a:srgbClr>
                </a:outerShdw>
              </a:effectLst>
              <a:latin typeface="Trebuchet MS" pitchFamily="34" charset="0"/>
            </a:endParaRPr>
          </a:p>
        </p:txBody>
      </p:sp>
      <p:sp>
        <p:nvSpPr>
          <p:cNvPr id="3" name="Prostokąt 2"/>
          <p:cNvSpPr/>
          <p:nvPr/>
        </p:nvSpPr>
        <p:spPr>
          <a:xfrm>
            <a:off x="251520" y="1124744"/>
            <a:ext cx="4572000" cy="3693319"/>
          </a:xfrm>
          <a:prstGeom prst="rect">
            <a:avLst/>
          </a:prstGeom>
        </p:spPr>
        <p:txBody>
          <a:bodyPr>
            <a:spAutoFit/>
          </a:bodyPr>
          <a:lstStyle/>
          <a:p>
            <a:r>
              <a:rPr lang="pl-PL" dirty="0" smtClean="0">
                <a:latin typeface="Trebuchet MS" pitchFamily="34" charset="0"/>
              </a:rPr>
              <a:t>By można było zapisać komórkę pamięci </a:t>
            </a:r>
            <a:r>
              <a:rPr lang="pl-PL" dirty="0" err="1" smtClean="0">
                <a:latin typeface="Trebuchet MS" pitchFamily="34" charset="0"/>
              </a:rPr>
              <a:t>flash</a:t>
            </a:r>
            <a:r>
              <a:rPr lang="pl-PL" dirty="0" smtClean="0">
                <a:latin typeface="Trebuchet MS" pitchFamily="34" charset="0"/>
              </a:rPr>
              <a:t>, należy ją wcześniej skasować. Nie jest możliwe ponowne zapisanie danych do już zapisanej komórki. Jakkolwiek można odczytać i zapisać dowolną komórkę pamięci, to operacja kasowania umożliwia skasowanie tylko całych bloków komórek. Nie można skasować pojedynczej komórki. Z tego powodu zapis danych nie jest w pełni swobodny. Pamięci te umożliwiają odczyt i zapis dowolnej komórki, ale już nie swobodne kasowanie i nadpisanie zawartości.</a:t>
            </a:r>
            <a:endParaRPr lang="pl-PL" dirty="0">
              <a:latin typeface="Trebuchet MS" pitchFamily="34" charset="0"/>
            </a:endParaRPr>
          </a:p>
        </p:txBody>
      </p:sp>
      <p:pic>
        <p:nvPicPr>
          <p:cNvPr id="19458" name="Picture 2" descr="Znalezione obrazy dla zapytania PAMIEC FLASH"/>
          <p:cNvPicPr>
            <a:picLocks noChangeAspect="1" noChangeArrowheads="1"/>
          </p:cNvPicPr>
          <p:nvPr/>
        </p:nvPicPr>
        <p:blipFill>
          <a:blip r:embed="rId2" cstate="print"/>
          <a:srcRect/>
          <a:stretch>
            <a:fillRect/>
          </a:stretch>
        </p:blipFill>
        <p:spPr bwMode="auto">
          <a:xfrm>
            <a:off x="5148064" y="4293096"/>
            <a:ext cx="3796736" cy="2461201"/>
          </a:xfrm>
          <a:prstGeom prst="rect">
            <a:avLst/>
          </a:prstGeom>
          <a:noFill/>
        </p:spPr>
      </p:pic>
      <p:pic>
        <p:nvPicPr>
          <p:cNvPr id="19460" name="Picture 4" descr="Znalezione obrazy dla zapytania PAMIEC FLASH"/>
          <p:cNvPicPr>
            <a:picLocks noChangeAspect="1" noChangeArrowheads="1"/>
          </p:cNvPicPr>
          <p:nvPr/>
        </p:nvPicPr>
        <p:blipFill>
          <a:blip r:embed="rId3" cstate="print"/>
          <a:srcRect/>
          <a:stretch>
            <a:fillRect/>
          </a:stretch>
        </p:blipFill>
        <p:spPr bwMode="auto">
          <a:xfrm>
            <a:off x="4716016" y="620688"/>
            <a:ext cx="4178678" cy="331236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07504" y="0"/>
            <a:ext cx="8856984" cy="3693319"/>
          </a:xfrm>
          <a:prstGeom prst="rect">
            <a:avLst/>
          </a:prstGeom>
        </p:spPr>
        <p:txBody>
          <a:bodyPr wrap="square">
            <a:spAutoFit/>
          </a:bodyPr>
          <a:lstStyle/>
          <a:p>
            <a:r>
              <a:rPr lang="pl-PL" dirty="0" smtClean="0">
                <a:latin typeface="Trebuchet MS" pitchFamily="34" charset="0"/>
              </a:rPr>
              <a:t>Powyższe ograniczenia powodują pewne trudności w obsłudze dostępu do danych w pamięciach masowych. Zapis musi być skoordynowany z operacją kasowania bloków pamięci. Zazwyczaj jeśli plik ma zostać zaktualizowany lub nadpisany, system zarządzania pamięcią tworzy nową kopię pliku w innym miejscu, oznaczając tylko poprzednią wersję jako bezużyteczną. Taka wersja pliku nadal zajmuje wolne miejsce, jest ono zwalniane jeśli operacja kasowania jest możliwa, czyli w danym bloku pamięci nie ma fragmentu innego pliku. W celu efektywniejszego kasowania bloków pamięci możliwe jest też przenoszenie części innych plików (nie wymagających modyfikacji) w inne miejsce, tak by blok nadawał się do skasowania. Dodatkową komplikacją jest fakt, że operacja kasowania jest znacznie dłuższa niż operacja zapisu i odczytu.</a:t>
            </a:r>
          </a:p>
          <a:p>
            <a:r>
              <a:rPr lang="pl-PL" dirty="0" smtClean="0"/>
              <a:t/>
            </a:r>
            <a:br>
              <a:rPr lang="pl-PL" dirty="0" smtClean="0"/>
            </a:br>
            <a:endParaRPr lang="pl-PL" dirty="0"/>
          </a:p>
        </p:txBody>
      </p:sp>
      <p:pic>
        <p:nvPicPr>
          <p:cNvPr id="18433" name="Picture 1"/>
          <p:cNvPicPr>
            <a:picLocks noChangeAspect="1" noChangeArrowheads="1"/>
          </p:cNvPicPr>
          <p:nvPr/>
        </p:nvPicPr>
        <p:blipFill>
          <a:blip r:embed="rId2" cstate="print"/>
          <a:srcRect/>
          <a:stretch>
            <a:fillRect/>
          </a:stretch>
        </p:blipFill>
        <p:spPr bwMode="auto">
          <a:xfrm>
            <a:off x="2267744" y="3212976"/>
            <a:ext cx="4914900" cy="29527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698</Words>
  <Application>Microsoft Office PowerPoint</Application>
  <PresentationFormat>Pokaz na ekranie (4:3)</PresentationFormat>
  <Paragraphs>42</Paragraphs>
  <Slides>14</Slides>
  <Notes>0</Notes>
  <HiddenSlides>0</HiddenSlides>
  <MMClips>0</MMClips>
  <ScaleCrop>false</ScaleCrop>
  <HeadingPairs>
    <vt:vector size="4" baseType="variant">
      <vt:variant>
        <vt:lpstr>Motyw</vt:lpstr>
      </vt:variant>
      <vt:variant>
        <vt:i4>1</vt:i4>
      </vt:variant>
      <vt:variant>
        <vt:lpstr>Tytuły slajdów</vt:lpstr>
      </vt:variant>
      <vt:variant>
        <vt:i4>14</vt:i4>
      </vt:variant>
    </vt:vector>
  </HeadingPairs>
  <TitlesOfParts>
    <vt:vector size="15" baseType="lpstr">
      <vt:lpstr>Motyw pakietu Office</vt:lpstr>
      <vt:lpstr>Pamięć flash</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Pamięć flash</dc:title>
  <dc:creator>miki</dc:creator>
  <cp:lastModifiedBy>Stanley</cp:lastModifiedBy>
  <cp:revision>21</cp:revision>
  <dcterms:created xsi:type="dcterms:W3CDTF">2017-02-03T11:02:02Z</dcterms:created>
  <dcterms:modified xsi:type="dcterms:W3CDTF">2017-02-03T12:09:22Z</dcterms:modified>
</cp:coreProperties>
</file>