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3" r:id="rId4"/>
    <p:sldId id="258" r:id="rId5"/>
    <p:sldId id="259" r:id="rId6"/>
    <p:sldId id="262" r:id="rId7"/>
    <p:sldId id="260" r:id="rId8"/>
    <p:sldId id="263" r:id="rId9"/>
    <p:sldId id="264" r:id="rId10"/>
    <p:sldId id="261" r:id="rId11"/>
    <p:sldId id="271" r:id="rId12"/>
    <p:sldId id="272" r:id="rId13"/>
    <p:sldId id="273" r:id="rId14"/>
    <p:sldId id="267" r:id="rId15"/>
    <p:sldId id="274" r:id="rId16"/>
    <p:sldId id="275" r:id="rId17"/>
    <p:sldId id="276" r:id="rId18"/>
    <p:sldId id="266" r:id="rId19"/>
    <p:sldId id="281" r:id="rId20"/>
    <p:sldId id="277" r:id="rId21"/>
    <p:sldId id="278" r:id="rId22"/>
    <p:sldId id="279" r:id="rId23"/>
    <p:sldId id="280" r:id="rId24"/>
    <p:sldId id="270" r:id="rId25"/>
    <p:sldId id="282"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1080" y="-5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D4FF89-CB24-411B-AB68-A4598B7DADC6}" type="datetimeFigureOut">
              <a:rPr lang="pl-PL" smtClean="0"/>
              <a:t>2016-11-10</a:t>
            </a:fld>
            <a:endParaRPr lang="pl-PL"/>
          </a:p>
        </p:txBody>
      </p:sp>
      <p:sp>
        <p:nvSpPr>
          <p:cNvPr id="4" name="Symbol zastępczy obrazu slajd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400B4-F1B6-4D6A-A43B-62666AF9BBC6}" type="slidenum">
              <a:rPr lang="pl-PL" smtClean="0"/>
              <a:t>‹#›</a:t>
            </a:fld>
            <a:endParaRPr lang="pl-PL"/>
          </a:p>
        </p:txBody>
      </p:sp>
    </p:spTree>
    <p:extLst>
      <p:ext uri="{BB962C8B-B14F-4D97-AF65-F5344CB8AC3E}">
        <p14:creationId xmlns:p14="http://schemas.microsoft.com/office/powerpoint/2010/main" val="350350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B6400B4-F1B6-4D6A-A43B-62666AF9BBC6}" type="slidenum">
              <a:rPr lang="pl-PL" smtClean="0"/>
              <a:t>25</a:t>
            </a:fld>
            <a:endParaRPr lang="pl-PL"/>
          </a:p>
        </p:txBody>
      </p:sp>
    </p:spTree>
    <p:extLst>
      <p:ext uri="{BB962C8B-B14F-4D97-AF65-F5344CB8AC3E}">
        <p14:creationId xmlns:p14="http://schemas.microsoft.com/office/powerpoint/2010/main" val="1783635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42F63D9-3F15-4202-A9FF-D6FADED3C0B3}" type="datetimeFigureOut">
              <a:rPr lang="pl-PL" smtClean="0"/>
              <a:t>2016-11-10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257287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42F63D9-3F15-4202-A9FF-D6FADED3C0B3}" type="datetimeFigureOut">
              <a:rPr lang="pl-PL" smtClean="0"/>
              <a:t>2016-11-10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376907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42F63D9-3F15-4202-A9FF-D6FADED3C0B3}" type="datetimeFigureOut">
              <a:rPr lang="pl-PL" smtClean="0"/>
              <a:t>2016-11-10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25330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42F63D9-3F15-4202-A9FF-D6FADED3C0B3}" type="datetimeFigureOut">
              <a:rPr lang="pl-PL" smtClean="0"/>
              <a:t>2016-11-10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183282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42F63D9-3F15-4202-A9FF-D6FADED3C0B3}" type="datetimeFigureOut">
              <a:rPr lang="pl-PL" smtClean="0"/>
              <a:t>2016-11-10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418031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42F63D9-3F15-4202-A9FF-D6FADED3C0B3}" type="datetimeFigureOut">
              <a:rPr lang="pl-PL" smtClean="0"/>
              <a:t>2016-11-10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269128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42F63D9-3F15-4202-A9FF-D6FADED3C0B3}" type="datetimeFigureOut">
              <a:rPr lang="pl-PL" smtClean="0"/>
              <a:t>2016-11-10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427082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42F63D9-3F15-4202-A9FF-D6FADED3C0B3}" type="datetimeFigureOut">
              <a:rPr lang="pl-PL" smtClean="0"/>
              <a:t>2016-11-10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114062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42F63D9-3F15-4202-A9FF-D6FADED3C0B3}" type="datetimeFigureOut">
              <a:rPr lang="pl-PL" smtClean="0"/>
              <a:t>2016-11-10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178097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42F63D9-3F15-4202-A9FF-D6FADED3C0B3}" type="datetimeFigureOut">
              <a:rPr lang="pl-PL" smtClean="0"/>
              <a:t>2016-11-10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333384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42F63D9-3F15-4202-A9FF-D6FADED3C0B3}" type="datetimeFigureOut">
              <a:rPr lang="pl-PL" smtClean="0"/>
              <a:t>2016-11-10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7E9EA1E-6446-4576-9772-0A772C5F25D0}" type="slidenum">
              <a:rPr lang="pl-PL" smtClean="0"/>
              <a:t>‹#›</a:t>
            </a:fld>
            <a:endParaRPr lang="pl-PL"/>
          </a:p>
        </p:txBody>
      </p:sp>
    </p:spTree>
    <p:extLst>
      <p:ext uri="{BB962C8B-B14F-4D97-AF65-F5344CB8AC3E}">
        <p14:creationId xmlns:p14="http://schemas.microsoft.com/office/powerpoint/2010/main" val="141823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F63D9-3F15-4202-A9FF-D6FADED3C0B3}" type="datetimeFigureOut">
              <a:rPr lang="pl-PL" smtClean="0"/>
              <a:t>2016-11-10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9EA1E-6446-4576-9772-0A772C5F25D0}" type="slidenum">
              <a:rPr lang="pl-PL" smtClean="0"/>
              <a:t>‹#›</a:t>
            </a:fld>
            <a:endParaRPr lang="pl-PL"/>
          </a:p>
        </p:txBody>
      </p:sp>
    </p:spTree>
    <p:extLst>
      <p:ext uri="{BB962C8B-B14F-4D97-AF65-F5344CB8AC3E}">
        <p14:creationId xmlns:p14="http://schemas.microsoft.com/office/powerpoint/2010/main" val="310840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hyperlink" Target="https://pl.wikipedia.org/wiki/J%C4%99zyk_angielski"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lenovozone.pl/porady/wp-content/uploads/2015/06/newsy_experckie_30_06.p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2140280"/>
            <a:ext cx="9144000" cy="2387600"/>
          </a:xfrm>
        </p:spPr>
        <p:txBody>
          <a:bodyPr/>
          <a:lstStyle/>
          <a:p>
            <a:r>
              <a:rPr lang="pl-PL" dirty="0" smtClean="0">
                <a:ln>
                  <a:solidFill>
                    <a:schemeClr val="bg1"/>
                  </a:solidFill>
                </a:ln>
                <a:effectLst>
                  <a:outerShdw blurRad="50800" dist="50800" dir="5400000" algn="ctr" rotWithShape="0">
                    <a:schemeClr val="bg2">
                      <a:lumMod val="10000"/>
                      <a:alpha val="59000"/>
                    </a:schemeClr>
                  </a:outerShdw>
                </a:effectLst>
                <a:latin typeface="Aharoni" panose="02010803020104030203" pitchFamily="2" charset="-79"/>
                <a:cs typeface="Aharoni" panose="02010803020104030203" pitchFamily="2" charset="-79"/>
              </a:rPr>
              <a:t>Badanie kart graficznych</a:t>
            </a:r>
            <a:endParaRPr lang="pl-PL" dirty="0">
              <a:ln>
                <a:solidFill>
                  <a:schemeClr val="bg1"/>
                </a:solidFill>
              </a:ln>
              <a:effectLst>
                <a:outerShdw blurRad="50800" dist="50800" dir="5400000" algn="ctr" rotWithShape="0">
                  <a:schemeClr val="bg2">
                    <a:lumMod val="10000"/>
                    <a:alpha val="59000"/>
                  </a:schemeClr>
                </a:outerShdw>
              </a:effectLst>
              <a:latin typeface="Aharoni" panose="02010803020104030203" pitchFamily="2" charset="-79"/>
              <a:cs typeface="Aharoni" panose="02010803020104030203" pitchFamily="2" charset="-79"/>
            </a:endParaRPr>
          </a:p>
        </p:txBody>
      </p:sp>
      <p:sp>
        <p:nvSpPr>
          <p:cNvPr id="3" name="Podtytuł 2"/>
          <p:cNvSpPr>
            <a:spLocks noGrp="1"/>
          </p:cNvSpPr>
          <p:nvPr>
            <p:ph type="subTitle" idx="1"/>
          </p:nvPr>
        </p:nvSpPr>
        <p:spPr>
          <a:xfrm>
            <a:off x="1524000" y="7587442"/>
            <a:ext cx="9144000" cy="1655762"/>
          </a:xfrm>
        </p:spPr>
        <p:txBody>
          <a:bodyPr/>
          <a:lstStyle/>
          <a:p>
            <a:endParaRPr lang="pl-PL" dirty="0"/>
          </a:p>
        </p:txBody>
      </p:sp>
    </p:spTree>
    <p:extLst>
      <p:ext uri="{BB962C8B-B14F-4D97-AF65-F5344CB8AC3E}">
        <p14:creationId xmlns:p14="http://schemas.microsoft.com/office/powerpoint/2010/main" val="306498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30825" y="259594"/>
            <a:ext cx="5139676" cy="523220"/>
          </a:xfrm>
          <a:prstGeom prst="rect">
            <a:avLst/>
          </a:prstGeom>
        </p:spPr>
        <p:txBody>
          <a:bodyPr wrap="none">
            <a:spAutoFit/>
          </a:bodyPr>
          <a:lstStyle/>
          <a:p>
            <a:pPr algn="ctr"/>
            <a:r>
              <a:rPr lang="pl-PL" sz="2800" b="1" dirty="0"/>
              <a:t>T</a:t>
            </a:r>
            <a:r>
              <a:rPr lang="pl-PL" sz="2800" b="1" i="0" dirty="0" smtClean="0">
                <a:effectLst/>
              </a:rPr>
              <a:t>ypy </a:t>
            </a:r>
            <a:r>
              <a:rPr lang="pl-PL" sz="2800" b="1" i="0" u="none" strike="noStrike" dirty="0" smtClean="0">
                <a:effectLst/>
              </a:rPr>
              <a:t>procesorów karty graficznej</a:t>
            </a:r>
            <a:endParaRPr lang="pl-PL" sz="2800" b="1" dirty="0"/>
          </a:p>
        </p:txBody>
      </p:sp>
      <p:sp>
        <p:nvSpPr>
          <p:cNvPr id="3" name="Prostokąt 2"/>
          <p:cNvSpPr/>
          <p:nvPr/>
        </p:nvSpPr>
        <p:spPr>
          <a:xfrm>
            <a:off x="717488" y="2060324"/>
            <a:ext cx="2129173" cy="523220"/>
          </a:xfrm>
          <a:prstGeom prst="rect">
            <a:avLst/>
          </a:prstGeom>
        </p:spPr>
        <p:txBody>
          <a:bodyPr wrap="none">
            <a:spAutoFit/>
          </a:bodyPr>
          <a:lstStyle/>
          <a:p>
            <a:r>
              <a:rPr lang="pl-PL" sz="2800" dirty="0">
                <a:solidFill>
                  <a:srgbClr val="252525"/>
                </a:solidFill>
              </a:rPr>
              <a:t>D</a:t>
            </a:r>
            <a:r>
              <a:rPr lang="pl-PL" sz="2800" b="0" i="0" dirty="0" smtClean="0">
                <a:solidFill>
                  <a:srgbClr val="252525"/>
                </a:solidFill>
                <a:effectLst/>
              </a:rPr>
              <a:t>edykowane</a:t>
            </a:r>
            <a:r>
              <a:rPr lang="pl-PL" b="0" i="0" dirty="0" smtClean="0">
                <a:solidFill>
                  <a:srgbClr val="252525"/>
                </a:solidFill>
                <a:effectLst/>
                <a:latin typeface="Arial" panose="020B0604020202020204" pitchFamily="34" charset="0"/>
              </a:rPr>
              <a:t>:</a:t>
            </a:r>
            <a:endParaRPr lang="pl-PL" dirty="0"/>
          </a:p>
        </p:txBody>
      </p:sp>
      <p:sp>
        <p:nvSpPr>
          <p:cNvPr id="4" name="Prostokąt 3"/>
          <p:cNvSpPr/>
          <p:nvPr/>
        </p:nvSpPr>
        <p:spPr>
          <a:xfrm>
            <a:off x="8790206" y="2059621"/>
            <a:ext cx="2277418" cy="523220"/>
          </a:xfrm>
          <a:prstGeom prst="rect">
            <a:avLst/>
          </a:prstGeom>
        </p:spPr>
        <p:txBody>
          <a:bodyPr wrap="none">
            <a:spAutoFit/>
          </a:bodyPr>
          <a:lstStyle/>
          <a:p>
            <a:r>
              <a:rPr lang="pl-PL" sz="2800" b="0" i="0" dirty="0" smtClean="0">
                <a:solidFill>
                  <a:srgbClr val="252525"/>
                </a:solidFill>
                <a:effectLst/>
              </a:rPr>
              <a:t>Zintegrowane:</a:t>
            </a:r>
            <a:endParaRPr lang="pl-PL" sz="2800" dirty="0"/>
          </a:p>
        </p:txBody>
      </p:sp>
      <p:cxnSp>
        <p:nvCxnSpPr>
          <p:cNvPr id="6" name="Łącznik prosty ze strzałką 5"/>
          <p:cNvCxnSpPr/>
          <p:nvPr/>
        </p:nvCxnSpPr>
        <p:spPr>
          <a:xfrm flipH="1">
            <a:off x="2103025" y="782814"/>
            <a:ext cx="2399964" cy="1277510"/>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cxnSp>
        <p:nvCxnSpPr>
          <p:cNvPr id="7" name="Łącznik prosty ze strzałką 6"/>
          <p:cNvCxnSpPr/>
          <p:nvPr/>
        </p:nvCxnSpPr>
        <p:spPr>
          <a:xfrm>
            <a:off x="7498337" y="782814"/>
            <a:ext cx="2399964" cy="1277510"/>
          </a:xfrm>
          <a:prstGeom prst="straightConnector1">
            <a:avLst/>
          </a:prstGeom>
          <a:ln w="38100">
            <a:solidFill>
              <a:schemeClr val="tx1">
                <a:lumMod val="95000"/>
                <a:lumOff val="5000"/>
              </a:schemeClr>
            </a:solidFill>
            <a:tailEnd type="triangle"/>
          </a:ln>
        </p:spPr>
        <p:style>
          <a:lnRef idx="1">
            <a:schemeClr val="dk1"/>
          </a:lnRef>
          <a:fillRef idx="0">
            <a:schemeClr val="dk1"/>
          </a:fillRef>
          <a:effectRef idx="0">
            <a:schemeClr val="dk1"/>
          </a:effectRef>
          <a:fontRef idx="minor">
            <a:schemeClr val="tx1"/>
          </a:fontRef>
        </p:style>
      </p:cxnSp>
      <p:sp>
        <p:nvSpPr>
          <p:cNvPr id="8" name="Prostokąt 7"/>
          <p:cNvSpPr/>
          <p:nvPr/>
        </p:nvSpPr>
        <p:spPr>
          <a:xfrm>
            <a:off x="717488" y="2582137"/>
            <a:ext cx="5062210" cy="1631216"/>
          </a:xfrm>
          <a:prstGeom prst="rect">
            <a:avLst/>
          </a:prstGeom>
        </p:spPr>
        <p:txBody>
          <a:bodyPr wrap="square">
            <a:spAutoFit/>
          </a:bodyPr>
          <a:lstStyle/>
          <a:p>
            <a:pPr>
              <a:buFont typeface="Arial" panose="020B0604020202020204" pitchFamily="34" charset="0"/>
              <a:buChar char="•"/>
            </a:pPr>
            <a:r>
              <a:rPr lang="pl-PL" sz="2000" b="0" i="0" dirty="0" smtClean="0">
                <a:solidFill>
                  <a:srgbClr val="252525"/>
                </a:solidFill>
                <a:effectLst/>
              </a:rPr>
              <a:t>procesory serii </a:t>
            </a:r>
            <a:r>
              <a:rPr lang="pl-PL" sz="2000" b="0" i="0" u="none" strike="noStrike" dirty="0" err="1" smtClean="0">
                <a:solidFill>
                  <a:srgbClr val="0B0080"/>
                </a:solidFill>
                <a:effectLst/>
              </a:rPr>
              <a:t>Radeon</a:t>
            </a:r>
            <a:r>
              <a:rPr lang="pl-PL" sz="2000" b="0" i="0" u="none" strike="noStrike" dirty="0" smtClean="0">
                <a:solidFill>
                  <a:srgbClr val="0B0080"/>
                </a:solidFill>
                <a:effectLst/>
              </a:rPr>
              <a:t> Graphics</a:t>
            </a:r>
            <a:r>
              <a:rPr lang="pl-PL" sz="2000" b="0" i="0" dirty="0" smtClean="0">
                <a:solidFill>
                  <a:srgbClr val="252525"/>
                </a:solidFill>
                <a:effectLst/>
              </a:rPr>
              <a:t> produkowane przez ATI </a:t>
            </a:r>
            <a:r>
              <a:rPr lang="pl-PL" sz="2000" b="0" i="0" dirty="0" err="1" smtClean="0">
                <a:solidFill>
                  <a:srgbClr val="252525"/>
                </a:solidFill>
                <a:effectLst/>
              </a:rPr>
              <a:t>technologies</a:t>
            </a:r>
            <a:r>
              <a:rPr lang="pl-PL" sz="2000" b="0" i="0" dirty="0" smtClean="0">
                <a:solidFill>
                  <a:srgbClr val="252525"/>
                </a:solidFill>
                <a:effectLst/>
              </a:rPr>
              <a:t>, marka </a:t>
            </a:r>
            <a:r>
              <a:rPr lang="pl-PL" sz="2000" b="0" i="0" u="none" strike="noStrike" dirty="0" smtClean="0">
                <a:solidFill>
                  <a:srgbClr val="0B0080"/>
                </a:solidFill>
                <a:effectLst/>
              </a:rPr>
              <a:t>AMD</a:t>
            </a:r>
            <a:endParaRPr lang="pl-PL" sz="2000" b="0" i="0" dirty="0" smtClean="0">
              <a:solidFill>
                <a:srgbClr val="252525"/>
              </a:solidFill>
              <a:effectLst/>
            </a:endParaRPr>
          </a:p>
          <a:p>
            <a:pPr>
              <a:buFont typeface="Arial" panose="020B0604020202020204" pitchFamily="34" charset="0"/>
              <a:buChar char="•"/>
            </a:pPr>
            <a:r>
              <a:rPr lang="pl-PL" sz="2000" b="0" i="0" dirty="0" smtClean="0">
                <a:solidFill>
                  <a:srgbClr val="252525"/>
                </a:solidFill>
                <a:effectLst/>
              </a:rPr>
              <a:t>procesory serii </a:t>
            </a:r>
            <a:r>
              <a:rPr lang="pl-PL" sz="2000" b="0" i="0" u="none" strike="noStrike" dirty="0" err="1" smtClean="0">
                <a:solidFill>
                  <a:srgbClr val="0B0080"/>
                </a:solidFill>
                <a:effectLst/>
              </a:rPr>
              <a:t>GeForce</a:t>
            </a:r>
            <a:r>
              <a:rPr lang="pl-PL" sz="2000" b="0" i="0" dirty="0" smtClean="0">
                <a:solidFill>
                  <a:srgbClr val="252525"/>
                </a:solidFill>
                <a:effectLst/>
              </a:rPr>
              <a:t> produkowane przez </a:t>
            </a:r>
            <a:r>
              <a:rPr lang="pl-PL" sz="2000" b="0" i="0" u="none" strike="noStrike" dirty="0" err="1" smtClean="0">
                <a:solidFill>
                  <a:srgbClr val="0B0080"/>
                </a:solidFill>
                <a:effectLst/>
              </a:rPr>
              <a:t>Nvidia</a:t>
            </a:r>
            <a:endParaRPr lang="pl-PL" sz="2000" b="0" i="0" dirty="0">
              <a:solidFill>
                <a:srgbClr val="252525"/>
              </a:solidFill>
              <a:effectLst/>
            </a:endParaRPr>
          </a:p>
        </p:txBody>
      </p:sp>
      <p:sp>
        <p:nvSpPr>
          <p:cNvPr id="9" name="Prostokąt 8"/>
          <p:cNvSpPr/>
          <p:nvPr/>
        </p:nvSpPr>
        <p:spPr>
          <a:xfrm>
            <a:off x="8790206" y="2582137"/>
            <a:ext cx="3306752" cy="707886"/>
          </a:xfrm>
          <a:prstGeom prst="rect">
            <a:avLst/>
          </a:prstGeom>
        </p:spPr>
        <p:txBody>
          <a:bodyPr wrap="square">
            <a:spAutoFit/>
          </a:bodyPr>
          <a:lstStyle/>
          <a:p>
            <a:pPr>
              <a:buFont typeface="Arial" panose="020B0604020202020204" pitchFamily="34" charset="0"/>
              <a:buChar char="•"/>
            </a:pPr>
            <a:r>
              <a:rPr lang="pl-PL" sz="2000" b="0" i="0" dirty="0" smtClean="0">
                <a:solidFill>
                  <a:srgbClr val="252525"/>
                </a:solidFill>
                <a:effectLst/>
              </a:rPr>
              <a:t>procesory marki </a:t>
            </a:r>
            <a:r>
              <a:rPr lang="pl-PL" sz="2000" b="0" i="0" u="none" strike="noStrike" dirty="0" smtClean="0">
                <a:solidFill>
                  <a:srgbClr val="0B0080"/>
                </a:solidFill>
                <a:effectLst/>
              </a:rPr>
              <a:t>Intel GMA</a:t>
            </a:r>
            <a:endParaRPr lang="pl-PL" sz="2000" b="0" i="0" dirty="0" smtClean="0">
              <a:solidFill>
                <a:srgbClr val="252525"/>
              </a:solidFill>
              <a:effectLst/>
            </a:endParaRPr>
          </a:p>
          <a:p>
            <a:pPr>
              <a:buFont typeface="Arial" panose="020B0604020202020204" pitchFamily="34" charset="0"/>
              <a:buChar char="•"/>
            </a:pPr>
            <a:r>
              <a:rPr lang="pl-PL" sz="2000" b="0" i="0" dirty="0" smtClean="0">
                <a:solidFill>
                  <a:srgbClr val="252525"/>
                </a:solidFill>
                <a:effectLst/>
              </a:rPr>
              <a:t>procesory firmy </a:t>
            </a:r>
            <a:r>
              <a:rPr lang="pl-PL" sz="2000" b="0" i="0" u="none" strike="noStrike" dirty="0" smtClean="0">
                <a:solidFill>
                  <a:srgbClr val="0B0080"/>
                </a:solidFill>
                <a:effectLst/>
              </a:rPr>
              <a:t>AMD</a:t>
            </a:r>
            <a:endParaRPr lang="pl-PL" sz="2000" b="0" i="0" dirty="0">
              <a:solidFill>
                <a:srgbClr val="252525"/>
              </a:solidFill>
              <a:effectLst/>
            </a:endParaRPr>
          </a:p>
        </p:txBody>
      </p:sp>
      <p:pic>
        <p:nvPicPr>
          <p:cNvPr id="4098" name="Picture 2" descr="Znalezione obrazy dla zapytania ge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88" y="4301117"/>
            <a:ext cx="3409177" cy="255688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Znalezione obrazy dla zapytania zintegrowana karta graficz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758" y="4301118"/>
            <a:ext cx="3441374" cy="2581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41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7014" y="1179383"/>
            <a:ext cx="4855923" cy="1323439"/>
          </a:xfrm>
          <a:prstGeom prst="rect">
            <a:avLst/>
          </a:prstGeom>
        </p:spPr>
        <p:txBody>
          <a:bodyPr wrap="square">
            <a:spAutoFit/>
          </a:bodyPr>
          <a:lstStyle/>
          <a:p>
            <a:r>
              <a:rPr lang="pl-PL" sz="2000" b="1" dirty="0"/>
              <a:t>PCI Express</a:t>
            </a:r>
            <a:r>
              <a:rPr lang="pl-PL" sz="2000" dirty="0"/>
              <a:t> (ang. </a:t>
            </a:r>
            <a:r>
              <a:rPr lang="pl-PL" sz="2000" i="1" dirty="0" err="1"/>
              <a:t>Peripheral</a:t>
            </a:r>
            <a:r>
              <a:rPr lang="pl-PL" sz="2000" i="1" dirty="0"/>
              <a:t> Component </a:t>
            </a:r>
            <a:r>
              <a:rPr lang="pl-PL" sz="2000" i="1" dirty="0" err="1"/>
              <a:t>Interconnect</a:t>
            </a:r>
            <a:r>
              <a:rPr lang="pl-PL" sz="2000" i="1" dirty="0"/>
              <a:t> Express</a:t>
            </a:r>
            <a:r>
              <a:rPr lang="pl-PL" sz="2000" dirty="0"/>
              <a:t>), oficjalny skrót </a:t>
            </a:r>
            <a:r>
              <a:rPr lang="pl-PL" sz="2000" b="1" dirty="0" err="1"/>
              <a:t>PCIe</a:t>
            </a:r>
            <a:r>
              <a:rPr lang="pl-PL" sz="2000" dirty="0"/>
              <a:t> – połączenie </a:t>
            </a:r>
            <a:r>
              <a:rPr lang="pl-PL" sz="2000" i="1" dirty="0"/>
              <a:t>Point-to-Point</a:t>
            </a:r>
            <a:r>
              <a:rPr lang="pl-PL" sz="2000" dirty="0"/>
              <a:t> </a:t>
            </a:r>
            <a:r>
              <a:rPr lang="pl-PL" sz="2000" dirty="0" smtClean="0"/>
              <a:t>, </a:t>
            </a:r>
            <a:r>
              <a:rPr lang="pl-PL" sz="2000" dirty="0"/>
              <a:t>służące do instalacji kart rozszerzeń na płycie głównej.</a:t>
            </a:r>
          </a:p>
        </p:txBody>
      </p:sp>
      <p:sp>
        <p:nvSpPr>
          <p:cNvPr id="3" name="Prostokąt 2"/>
          <p:cNvSpPr/>
          <p:nvPr/>
        </p:nvSpPr>
        <p:spPr>
          <a:xfrm>
            <a:off x="7028254" y="1179382"/>
            <a:ext cx="5081392" cy="1323439"/>
          </a:xfrm>
          <a:prstGeom prst="rect">
            <a:avLst/>
          </a:prstGeom>
        </p:spPr>
        <p:txBody>
          <a:bodyPr wrap="square">
            <a:spAutoFit/>
          </a:bodyPr>
          <a:lstStyle/>
          <a:p>
            <a:r>
              <a:rPr lang="pl-PL" sz="2000" b="1" dirty="0" smtClean="0"/>
              <a:t>AGP</a:t>
            </a:r>
            <a:r>
              <a:rPr lang="pl-PL" sz="2000" dirty="0" smtClean="0"/>
              <a:t> (ang. </a:t>
            </a:r>
            <a:r>
              <a:rPr lang="pl-PL" sz="2000" i="1" dirty="0" err="1" smtClean="0"/>
              <a:t>Accelerated</a:t>
            </a:r>
            <a:r>
              <a:rPr lang="pl-PL" sz="2000" i="1" dirty="0" smtClean="0"/>
              <a:t> </a:t>
            </a:r>
            <a:r>
              <a:rPr lang="pl-PL" sz="2000" i="1" dirty="0"/>
              <a:t>Graphics </a:t>
            </a:r>
            <a:r>
              <a:rPr lang="pl-PL" sz="2000" i="1" dirty="0" smtClean="0"/>
              <a:t>Port</a:t>
            </a:r>
            <a:r>
              <a:rPr lang="pl-PL" sz="2000" dirty="0" smtClean="0"/>
              <a:t>) zmodyfikowana </a:t>
            </a:r>
            <a:r>
              <a:rPr lang="pl-PL" sz="2000" dirty="0"/>
              <a:t>magistrala PCI opracowana przez firmę Intel, zaprojektowana do obsługi kart graficznych.</a:t>
            </a:r>
          </a:p>
        </p:txBody>
      </p:sp>
      <p:pic>
        <p:nvPicPr>
          <p:cNvPr id="3074" name="Picture 2" descr="https://www.realtimesoft.com/multimon/guide/mobo_pc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84" y="2925691"/>
            <a:ext cx="4872353" cy="36747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ag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217" y="2925691"/>
            <a:ext cx="4917466" cy="3683355"/>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580359" y="185420"/>
            <a:ext cx="4645054" cy="523220"/>
          </a:xfrm>
          <a:prstGeom prst="rect">
            <a:avLst/>
          </a:prstGeom>
        </p:spPr>
        <p:txBody>
          <a:bodyPr wrap="none">
            <a:spAutoFit/>
          </a:bodyPr>
          <a:lstStyle/>
          <a:p>
            <a:r>
              <a:rPr lang="pl-PL" sz="2800" b="1" dirty="0">
                <a:solidFill>
                  <a:srgbClr val="000000"/>
                </a:solidFill>
              </a:rPr>
              <a:t>Rodzaje </a:t>
            </a:r>
            <a:r>
              <a:rPr lang="pl-PL" sz="2800" b="1" dirty="0" smtClean="0">
                <a:solidFill>
                  <a:srgbClr val="000000"/>
                </a:solidFill>
              </a:rPr>
              <a:t> złącz kart graficznych</a:t>
            </a:r>
            <a:endParaRPr lang="pl-PL" sz="2800" b="1" dirty="0"/>
          </a:p>
        </p:txBody>
      </p:sp>
    </p:spTree>
    <p:extLst>
      <p:ext uri="{BB962C8B-B14F-4D97-AF65-F5344CB8AC3E}">
        <p14:creationId xmlns:p14="http://schemas.microsoft.com/office/powerpoint/2010/main" val="244528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oradykomputerowe.eu/wp-content/uploads/2014/12/pcie_ag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032" y="3376341"/>
            <a:ext cx="5703505" cy="3481659"/>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6192033" y="137768"/>
            <a:ext cx="6096000" cy="3170099"/>
          </a:xfrm>
          <a:prstGeom prst="rect">
            <a:avLst/>
          </a:prstGeom>
        </p:spPr>
        <p:txBody>
          <a:bodyPr>
            <a:spAutoFit/>
          </a:bodyPr>
          <a:lstStyle/>
          <a:p>
            <a:r>
              <a:rPr lang="pl-PL" sz="2000" dirty="0" smtClean="0"/>
              <a:t>Po </a:t>
            </a:r>
            <a:r>
              <a:rPr lang="pl-PL" sz="2000" dirty="0"/>
              <a:t>kilkuletniej dominacji AGP jako jedynego interfejsu wydajnych kart graficznych na rynek została wprowadzona szeregowa magistrala PCI Express, która dość szybko wyparła AGP. Parametry charakteryzujące magistralę AGP: </a:t>
            </a:r>
            <a:endParaRPr lang="pl-PL" sz="2000" dirty="0" smtClean="0"/>
          </a:p>
          <a:p>
            <a:r>
              <a:rPr lang="pl-PL" sz="2000" dirty="0" smtClean="0"/>
              <a:t>- </a:t>
            </a:r>
            <a:r>
              <a:rPr lang="pl-PL" sz="2000" dirty="0"/>
              <a:t>częstotliwość 66 MHz </a:t>
            </a:r>
            <a:endParaRPr lang="pl-PL" sz="2000" dirty="0" smtClean="0"/>
          </a:p>
          <a:p>
            <a:pPr marL="342900" indent="-342900">
              <a:buFontTx/>
              <a:buChar char="-"/>
            </a:pPr>
            <a:r>
              <a:rPr lang="pl-PL" sz="2000" dirty="0" smtClean="0"/>
              <a:t>szyna </a:t>
            </a:r>
            <a:r>
              <a:rPr lang="pl-PL" sz="2000" dirty="0"/>
              <a:t>danych 32 </a:t>
            </a:r>
            <a:r>
              <a:rPr lang="pl-PL" sz="2000" dirty="0" smtClean="0"/>
              <a:t>bity</a:t>
            </a:r>
          </a:p>
          <a:p>
            <a:pPr marL="342900" indent="-342900">
              <a:buFontTx/>
              <a:buChar char="-"/>
            </a:pPr>
            <a:r>
              <a:rPr lang="pl-PL" sz="2000" dirty="0" smtClean="0"/>
              <a:t>tryby </a:t>
            </a:r>
            <a:r>
              <a:rPr lang="pl-PL" sz="2000" dirty="0"/>
              <a:t>pracy x1, x2, x4, x8 </a:t>
            </a:r>
            <a:endParaRPr lang="pl-PL" sz="2000" dirty="0" smtClean="0"/>
          </a:p>
          <a:p>
            <a:pPr marL="342900" indent="-342900">
              <a:buFontTx/>
              <a:buChar char="-"/>
            </a:pPr>
            <a:r>
              <a:rPr lang="pl-PL" sz="2000" dirty="0" smtClean="0"/>
              <a:t>przepustowość </a:t>
            </a:r>
            <a:r>
              <a:rPr lang="pl-PL" sz="2000" dirty="0"/>
              <a:t>od 266 MB/s lub 2133 </a:t>
            </a:r>
            <a:r>
              <a:rPr lang="pl-PL" sz="2000" dirty="0" smtClean="0"/>
              <a:t>MB/s</a:t>
            </a:r>
          </a:p>
          <a:p>
            <a:pPr marL="342900" indent="-342900">
              <a:buFontTx/>
              <a:buChar char="-"/>
            </a:pPr>
            <a:r>
              <a:rPr lang="pl-PL" sz="2000" dirty="0" smtClean="0"/>
              <a:t>obsługa </a:t>
            </a:r>
            <a:r>
              <a:rPr lang="pl-PL" sz="2000" dirty="0"/>
              <a:t>standardu </a:t>
            </a:r>
            <a:r>
              <a:rPr lang="pl-PL" sz="2000" dirty="0" err="1" smtClean="0"/>
              <a:t>Plug&amp;Play</a:t>
            </a:r>
            <a:r>
              <a:rPr lang="pl-PL" sz="2000" dirty="0" smtClean="0"/>
              <a:t>*</a:t>
            </a:r>
            <a:endParaRPr lang="pl-PL" sz="2000" dirty="0"/>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2924" t="36301" r="34633" b="50000"/>
          <a:stretch/>
        </p:blipFill>
        <p:spPr bwMode="auto">
          <a:xfrm>
            <a:off x="192066" y="1354284"/>
            <a:ext cx="5999967" cy="1424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96033" y="137768"/>
            <a:ext cx="6096000" cy="1015663"/>
          </a:xfrm>
          <a:prstGeom prst="rect">
            <a:avLst/>
          </a:prstGeom>
        </p:spPr>
        <p:txBody>
          <a:bodyPr>
            <a:spAutoFit/>
          </a:bodyPr>
          <a:lstStyle/>
          <a:p>
            <a:r>
              <a:rPr lang="pl-PL" sz="2000" dirty="0"/>
              <a:t>Technologia </a:t>
            </a:r>
            <a:r>
              <a:rPr lang="pl-PL" sz="2000" b="1" dirty="0"/>
              <a:t>AGP</a:t>
            </a:r>
            <a:r>
              <a:rPr lang="pl-PL" sz="2000" dirty="0"/>
              <a:t> pozwala na dość wydajną wymianę danych pomiędzy kartą graficzną i pamięcią RAM. AGP może pracować w kilku trybach: </a:t>
            </a:r>
          </a:p>
        </p:txBody>
      </p:sp>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6340" t="33190" r="36882" b="41164"/>
          <a:stretch/>
        </p:blipFill>
        <p:spPr bwMode="auto">
          <a:xfrm>
            <a:off x="192066" y="3307867"/>
            <a:ext cx="5685464" cy="306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192066" y="6396335"/>
            <a:ext cx="6096000" cy="461665"/>
          </a:xfrm>
          <a:prstGeom prst="rect">
            <a:avLst/>
          </a:prstGeom>
        </p:spPr>
        <p:txBody>
          <a:bodyPr>
            <a:spAutoFit/>
          </a:bodyPr>
          <a:lstStyle/>
          <a:p>
            <a:r>
              <a:rPr lang="pl-PL" sz="1200" b="1" dirty="0" smtClean="0"/>
              <a:t>*Plug </a:t>
            </a:r>
            <a:r>
              <a:rPr lang="pl-PL" sz="1200" b="1" dirty="0"/>
              <a:t>and Play</a:t>
            </a:r>
            <a:r>
              <a:rPr lang="pl-PL" sz="1200" dirty="0"/>
              <a:t> (z </a:t>
            </a:r>
            <a:r>
              <a:rPr lang="pl-PL" sz="1200" dirty="0" smtClean="0"/>
              <a:t>ang</a:t>
            </a:r>
            <a:r>
              <a:rPr lang="pl-PL" sz="1200" dirty="0" smtClean="0">
                <a:hlinkClick r:id="rId5" tooltip="Język angielski"/>
              </a:rPr>
              <a:t>.</a:t>
            </a:r>
            <a:r>
              <a:rPr lang="pl-PL" sz="1200" dirty="0"/>
              <a:t> </a:t>
            </a:r>
            <a:r>
              <a:rPr lang="pl-PL" sz="1200" i="1" dirty="0"/>
              <a:t>podłącz i używaj</a:t>
            </a:r>
            <a:r>
              <a:rPr lang="pl-PL" sz="1200" dirty="0"/>
              <a:t>) to termin używany na określenie zdolności komputera do pracy z urządzeniami </a:t>
            </a:r>
            <a:r>
              <a:rPr lang="pl-PL" sz="1200" dirty="0" smtClean="0"/>
              <a:t>peryferyjnymi</a:t>
            </a:r>
            <a:r>
              <a:rPr lang="pl-PL" sz="1200" dirty="0"/>
              <a:t> </a:t>
            </a:r>
            <a:r>
              <a:rPr lang="pl-PL" sz="1200" dirty="0" smtClean="0"/>
              <a:t>zaraz </a:t>
            </a:r>
            <a:r>
              <a:rPr lang="pl-PL" sz="1200" dirty="0"/>
              <a:t>po ich podłączeniu</a:t>
            </a:r>
          </a:p>
        </p:txBody>
      </p:sp>
    </p:spTree>
    <p:extLst>
      <p:ext uri="{BB962C8B-B14F-4D97-AF65-F5344CB8AC3E}">
        <p14:creationId xmlns:p14="http://schemas.microsoft.com/office/powerpoint/2010/main" val="344343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1380" y="118353"/>
            <a:ext cx="5276192" cy="3477875"/>
          </a:xfrm>
          <a:prstGeom prst="rect">
            <a:avLst/>
          </a:prstGeom>
        </p:spPr>
        <p:txBody>
          <a:bodyPr wrap="square">
            <a:spAutoFit/>
          </a:bodyPr>
          <a:lstStyle/>
          <a:p>
            <a:r>
              <a:rPr lang="pl-PL" sz="2000" dirty="0" smtClean="0"/>
              <a:t>W </a:t>
            </a:r>
            <a:r>
              <a:rPr lang="pl-PL" sz="2000" b="1" dirty="0" smtClean="0"/>
              <a:t>PCI </a:t>
            </a:r>
            <a:r>
              <a:rPr lang="pl-PL" sz="2000" dirty="0" smtClean="0"/>
              <a:t>Sygnał </a:t>
            </a:r>
            <a:r>
              <a:rPr lang="pl-PL" sz="2000" dirty="0"/>
              <a:t>przesyłany jest za pomocą dwóch linii sygnałowych, po jednej w każdym kierunku, a transmisja może odbywać się w obie strony jednocześnie. Magistrala ta w zależności od wersji może mieć od 1 do 32 linii sygnałowych (każda ma dwie części - nadawczą i odbiorczą). Im dłuższe gniazdo magistrali, tym więcej ma linii sygnałowych. Zaletą </a:t>
            </a:r>
            <a:r>
              <a:rPr lang="pl-PL" sz="2000" dirty="0" err="1"/>
              <a:t>PCIe</a:t>
            </a:r>
            <a:r>
              <a:rPr lang="pl-PL" sz="2000" dirty="0"/>
              <a:t> jest możliwość połączenia dwóch (lub więcej) kart graficznych w dwóch gniazdach x16 do pracy współbieżnej, jako jedna, bardzo wydajna karta (SLI, </a:t>
            </a:r>
            <a:r>
              <a:rPr lang="pl-PL" sz="2000" dirty="0" err="1"/>
              <a:t>CrossFireX</a:t>
            </a:r>
            <a:r>
              <a:rPr lang="pl-PL" sz="2000" dirty="0"/>
              <a:t>). </a:t>
            </a:r>
          </a:p>
        </p:txBody>
      </p:sp>
      <p:sp>
        <p:nvSpPr>
          <p:cNvPr id="3" name="Prostokąt 2"/>
          <p:cNvSpPr/>
          <p:nvPr/>
        </p:nvSpPr>
        <p:spPr>
          <a:xfrm>
            <a:off x="5670331" y="3895773"/>
            <a:ext cx="6096000" cy="1754326"/>
          </a:xfrm>
          <a:prstGeom prst="rect">
            <a:avLst/>
          </a:prstGeom>
        </p:spPr>
        <p:txBody>
          <a:bodyPr>
            <a:spAutoFit/>
          </a:bodyPr>
          <a:lstStyle/>
          <a:p>
            <a:r>
              <a:rPr lang="pl-PL" dirty="0"/>
              <a:t>Parametry</a:t>
            </a:r>
            <a:r>
              <a:rPr lang="pl-PL" b="1" dirty="0"/>
              <a:t> </a:t>
            </a:r>
            <a:r>
              <a:rPr lang="pl-PL" b="1" dirty="0" err="1"/>
              <a:t>PCIe</a:t>
            </a:r>
            <a:r>
              <a:rPr lang="pl-PL" b="1" dirty="0"/>
              <a:t> </a:t>
            </a:r>
            <a:r>
              <a:rPr lang="pl-PL" dirty="0"/>
              <a:t>są następujące</a:t>
            </a:r>
            <a:r>
              <a:rPr lang="pl-PL" dirty="0" smtClean="0"/>
              <a:t>:</a:t>
            </a:r>
          </a:p>
          <a:p>
            <a:r>
              <a:rPr lang="pl-PL" dirty="0" smtClean="0"/>
              <a:t> - </a:t>
            </a:r>
            <a:r>
              <a:rPr lang="pl-PL" dirty="0"/>
              <a:t>częstotliwość 100 </a:t>
            </a:r>
            <a:r>
              <a:rPr lang="pl-PL" dirty="0" smtClean="0"/>
              <a:t>MHz</a:t>
            </a:r>
          </a:p>
          <a:p>
            <a:r>
              <a:rPr lang="pl-PL" dirty="0" smtClean="0"/>
              <a:t> </a:t>
            </a:r>
            <a:r>
              <a:rPr lang="pl-PL" dirty="0"/>
              <a:t>- </a:t>
            </a:r>
            <a:r>
              <a:rPr lang="pl-PL" dirty="0" smtClean="0"/>
              <a:t>tryby pracy x1, x2, x4, x8, x16</a:t>
            </a:r>
          </a:p>
          <a:p>
            <a:r>
              <a:rPr lang="pl-PL" dirty="0" smtClean="0"/>
              <a:t> - przepustowość (w obie strony) od 250 MB/s (x1) do 16000     MB/s (x16 w wersji 3.0) </a:t>
            </a:r>
          </a:p>
          <a:p>
            <a:r>
              <a:rPr lang="pl-PL" dirty="0" smtClean="0"/>
              <a:t> - </a:t>
            </a:r>
            <a:r>
              <a:rPr lang="pl-PL" dirty="0"/>
              <a:t>obsługa standardu </a:t>
            </a:r>
            <a:r>
              <a:rPr lang="pl-PL" dirty="0" err="1"/>
              <a:t>Plug&amp;Play</a:t>
            </a:r>
            <a:endParaRPr lang="pl-PL"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64" t="13609" r="21482" b="48492"/>
          <a:stretch/>
        </p:blipFill>
        <p:spPr bwMode="auto">
          <a:xfrm>
            <a:off x="5670331" y="711525"/>
            <a:ext cx="6521669" cy="251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201" t="62284" r="35416" b="12715"/>
          <a:stretch/>
        </p:blipFill>
        <p:spPr bwMode="auto">
          <a:xfrm>
            <a:off x="139264" y="4035972"/>
            <a:ext cx="5221213" cy="233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8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7504" y="734437"/>
            <a:ext cx="6096000" cy="4708981"/>
          </a:xfrm>
          <a:prstGeom prst="rect">
            <a:avLst/>
          </a:prstGeom>
        </p:spPr>
        <p:txBody>
          <a:bodyPr>
            <a:spAutoFit/>
          </a:bodyPr>
          <a:lstStyle/>
          <a:p>
            <a:endParaRPr lang="pl-PL" sz="2000" b="1" i="0" dirty="0">
              <a:effectLst/>
            </a:endParaRPr>
          </a:p>
          <a:p>
            <a:endParaRPr lang="pl-PL" sz="2000" b="1" dirty="0" smtClean="0"/>
          </a:p>
          <a:p>
            <a:endParaRPr lang="pl-PL" sz="2000" b="1" i="0" dirty="0" smtClean="0">
              <a:effectLst/>
            </a:endParaRPr>
          </a:p>
          <a:p>
            <a:r>
              <a:rPr lang="pl-PL" sz="2000" b="0" i="0" dirty="0" smtClean="0">
                <a:effectLst/>
              </a:rPr>
              <a:t>Karta graficzna jest podstawowo zasilana z płyty głównej, a w kartach pobierających większą moc dodatkowo:</a:t>
            </a:r>
          </a:p>
          <a:p>
            <a:pPr>
              <a:buFont typeface="Arial" panose="020B0604020202020204" pitchFamily="34" charset="0"/>
              <a:buChar char="•"/>
            </a:pPr>
            <a:r>
              <a:rPr lang="pl-PL" sz="2000" b="0" i="0" dirty="0" smtClean="0">
                <a:effectLst/>
              </a:rPr>
              <a:t>MOLEX - stosowane w starych kartach,</a:t>
            </a:r>
          </a:p>
          <a:p>
            <a:pPr>
              <a:buFont typeface="Arial" panose="020B0604020202020204" pitchFamily="34" charset="0"/>
              <a:buChar char="•"/>
            </a:pPr>
            <a:r>
              <a:rPr lang="pl-PL" sz="2000" b="0" i="0" dirty="0" smtClean="0">
                <a:effectLst/>
              </a:rPr>
              <a:t>Złącza PCI-E - karty stosują wtyczki 6PIN i 8PIN, często wymagane jest podłączenie 2 wtyczek, zwykle 6+8 lub 8+8.</a:t>
            </a:r>
          </a:p>
          <a:p>
            <a:r>
              <a:rPr lang="pl-PL" sz="2000" b="0" i="0" dirty="0" smtClean="0">
                <a:effectLst/>
              </a:rPr>
              <a:t>Karty posiadają też umieszczone złącza do wentylatorów, oświetlenia czy pomp wodnych, lecz są one fabrycznie podłączone.</a:t>
            </a:r>
          </a:p>
          <a:p>
            <a:r>
              <a:rPr lang="pl-PL" sz="2000" b="0" i="0" dirty="0" smtClean="0">
                <a:effectLst/>
              </a:rPr>
              <a:t>Często na kartach umieszcza się podświetlane </a:t>
            </a:r>
            <a:r>
              <a:rPr lang="pl-PL" sz="2000" b="0" i="0" dirty="0" err="1" smtClean="0">
                <a:effectLst/>
              </a:rPr>
              <a:t>loga</a:t>
            </a:r>
            <a:r>
              <a:rPr lang="pl-PL" sz="2000" b="0" i="0" dirty="0" smtClean="0">
                <a:effectLst/>
              </a:rPr>
              <a:t> producenta. Zwykle za pomocą oprogramowania można zmieniać ich jasność, a czasem nawet kolor.</a:t>
            </a:r>
            <a:endParaRPr lang="pl-PL" sz="2000" b="0" i="0" dirty="0">
              <a:effectLst/>
            </a:endParaRPr>
          </a:p>
        </p:txBody>
      </p:sp>
      <p:sp>
        <p:nvSpPr>
          <p:cNvPr id="3" name="Prostokąt 2"/>
          <p:cNvSpPr/>
          <p:nvPr/>
        </p:nvSpPr>
        <p:spPr>
          <a:xfrm>
            <a:off x="4428073" y="257633"/>
            <a:ext cx="3850862" cy="523220"/>
          </a:xfrm>
          <a:prstGeom prst="rect">
            <a:avLst/>
          </a:prstGeom>
        </p:spPr>
        <p:txBody>
          <a:bodyPr wrap="none">
            <a:spAutoFit/>
          </a:bodyPr>
          <a:lstStyle/>
          <a:p>
            <a:r>
              <a:rPr lang="pl-PL" sz="2800" b="1" dirty="0"/>
              <a:t>Zasilanie karty graficznej</a:t>
            </a:r>
          </a:p>
        </p:txBody>
      </p:sp>
      <p:sp>
        <p:nvSpPr>
          <p:cNvPr id="4" name="AutoShape 2" descr="Znalezione obrazy dla zapytania mole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molex"/>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150" name="Picture 6" descr="https://upload.wikimedia.org/wikipedia/commons/1/13/Mole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400" y="1765738"/>
            <a:ext cx="4903573" cy="3677680"/>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6808824" y="5443418"/>
            <a:ext cx="2940221" cy="338554"/>
          </a:xfrm>
          <a:prstGeom prst="rect">
            <a:avLst/>
          </a:prstGeom>
          <a:noFill/>
        </p:spPr>
        <p:txBody>
          <a:bodyPr wrap="square" rtlCol="0">
            <a:spAutoFit/>
          </a:bodyPr>
          <a:lstStyle/>
          <a:p>
            <a:r>
              <a:rPr lang="pl-PL" sz="1600" dirty="0" smtClean="0"/>
              <a:t>Złącze MOLEX</a:t>
            </a:r>
            <a:endParaRPr lang="pl-PL" sz="1600" dirty="0"/>
          </a:p>
        </p:txBody>
      </p:sp>
    </p:spTree>
    <p:extLst>
      <p:ext uri="{BB962C8B-B14F-4D97-AF65-F5344CB8AC3E}">
        <p14:creationId xmlns:p14="http://schemas.microsoft.com/office/powerpoint/2010/main" val="274657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52780" y="185824"/>
            <a:ext cx="4733027" cy="523220"/>
          </a:xfrm>
          <a:prstGeom prst="rect">
            <a:avLst/>
          </a:prstGeom>
        </p:spPr>
        <p:txBody>
          <a:bodyPr wrap="none">
            <a:spAutoFit/>
          </a:bodyPr>
          <a:lstStyle/>
          <a:p>
            <a:r>
              <a:rPr lang="pl-PL" sz="2800" b="1" dirty="0" smtClean="0"/>
              <a:t>Podłączenie karty do monitora</a:t>
            </a:r>
            <a:endParaRPr lang="pl-PL" sz="2800" b="1" dirty="0"/>
          </a:p>
        </p:txBody>
      </p:sp>
      <p:sp>
        <p:nvSpPr>
          <p:cNvPr id="3" name="pole tekstowe 2"/>
          <p:cNvSpPr txBox="1"/>
          <p:nvPr/>
        </p:nvSpPr>
        <p:spPr>
          <a:xfrm>
            <a:off x="173421" y="1072055"/>
            <a:ext cx="5486400" cy="3170099"/>
          </a:xfrm>
          <a:prstGeom prst="rect">
            <a:avLst/>
          </a:prstGeom>
          <a:noFill/>
        </p:spPr>
        <p:txBody>
          <a:bodyPr wrap="square" rtlCol="0">
            <a:spAutoFit/>
          </a:bodyPr>
          <a:lstStyle/>
          <a:p>
            <a:r>
              <a:rPr lang="pl-PL" sz="2000" dirty="0" smtClean="0"/>
              <a:t>Podłączenie karty graficznej do monitora może dobywać się przez zastosowanie różnych złącz. Najpopularniejsze z nich to:</a:t>
            </a:r>
          </a:p>
          <a:p>
            <a:r>
              <a:rPr lang="pl-PL" sz="2000" dirty="0" smtClean="0"/>
              <a:t>-VGA</a:t>
            </a:r>
          </a:p>
          <a:p>
            <a:r>
              <a:rPr lang="pl-PL" sz="2000" dirty="0" smtClean="0"/>
              <a:t>-HDMI</a:t>
            </a:r>
          </a:p>
          <a:p>
            <a:r>
              <a:rPr lang="pl-PL" sz="2000" dirty="0" smtClean="0"/>
              <a:t>Stosowane są również złącza takie jak:</a:t>
            </a:r>
          </a:p>
          <a:p>
            <a:r>
              <a:rPr lang="pl-PL" sz="2000" dirty="0" smtClean="0"/>
              <a:t>-DFP</a:t>
            </a:r>
          </a:p>
          <a:p>
            <a:r>
              <a:rPr lang="pl-PL" sz="2000" dirty="0" smtClean="0"/>
              <a:t>-DVI</a:t>
            </a:r>
          </a:p>
          <a:p>
            <a:r>
              <a:rPr lang="pl-PL" sz="2000" dirty="0" smtClean="0"/>
              <a:t>-P&amp;D</a:t>
            </a:r>
          </a:p>
          <a:p>
            <a:r>
              <a:rPr lang="pl-PL" sz="2000" dirty="0" smtClean="0"/>
              <a:t>-</a:t>
            </a:r>
            <a:r>
              <a:rPr lang="pl-PL" sz="2000" dirty="0" err="1" smtClean="0"/>
              <a:t>DisplayPort</a:t>
            </a:r>
            <a:endParaRPr lang="pl-PL" sz="2000" dirty="0" smtClean="0"/>
          </a:p>
        </p:txBody>
      </p:sp>
      <p:pic>
        <p:nvPicPr>
          <p:cNvPr id="7172" name="Picture 4" descr="http://www.komputerswiat.pl/media/2013/335/3216533/konfigurowanie-wielu-monitorow-sprawdzamy-gniazda-rys2-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9132" y="1182414"/>
            <a:ext cx="7012868" cy="525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57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2910" y="228391"/>
            <a:ext cx="6096000" cy="1323439"/>
          </a:xfrm>
          <a:prstGeom prst="rect">
            <a:avLst/>
          </a:prstGeom>
        </p:spPr>
        <p:txBody>
          <a:bodyPr>
            <a:spAutoFit/>
          </a:bodyPr>
          <a:lstStyle/>
          <a:p>
            <a:r>
              <a:rPr lang="pl-PL" sz="2000" b="1" dirty="0"/>
              <a:t>HDMI</a:t>
            </a:r>
            <a:r>
              <a:rPr lang="pl-PL" sz="2000" dirty="0"/>
              <a:t> (ang. High Definition Multimedia Interface, multimedialny interfejs wysokiej rozdzielczości) – interfejs służący do przesyłania cyfrowego, nieskompresowanego sygnału audio i wideo.</a:t>
            </a:r>
          </a:p>
        </p:txBody>
      </p:sp>
      <p:sp>
        <p:nvSpPr>
          <p:cNvPr id="3" name="Prostokąt 2"/>
          <p:cNvSpPr/>
          <p:nvPr/>
        </p:nvSpPr>
        <p:spPr>
          <a:xfrm>
            <a:off x="155575" y="4023245"/>
            <a:ext cx="6096000" cy="1631216"/>
          </a:xfrm>
          <a:prstGeom prst="rect">
            <a:avLst/>
          </a:prstGeom>
        </p:spPr>
        <p:txBody>
          <a:bodyPr>
            <a:spAutoFit/>
          </a:bodyPr>
          <a:lstStyle/>
          <a:p>
            <a:r>
              <a:rPr lang="pl-PL" sz="2000" dirty="0"/>
              <a:t>HDMI pozwala łączyć ze sobą dowolne, zgodne ze standardem, urządzenia audio/wideo takie jak odtwarzacze DVD, </a:t>
            </a:r>
            <a:r>
              <a:rPr lang="pl-PL" sz="2000" dirty="0" err="1"/>
              <a:t>Blu-ray</a:t>
            </a:r>
            <a:r>
              <a:rPr lang="pl-PL" sz="2000" dirty="0"/>
              <a:t>, konsole </a:t>
            </a:r>
            <a:r>
              <a:rPr lang="pl-PL" sz="2000" dirty="0" smtClean="0"/>
              <a:t>gier</a:t>
            </a:r>
            <a:r>
              <a:rPr lang="pl-PL" sz="2000" dirty="0"/>
              <a:t> </a:t>
            </a:r>
            <a:r>
              <a:rPr lang="pl-PL" sz="2000" dirty="0" smtClean="0"/>
              <a:t>komputery</a:t>
            </a:r>
            <a:r>
              <a:rPr lang="pl-PL" sz="2000" dirty="0"/>
              <a:t>, monitory i telewizory cyfrowe. Dane wideo przesyłane są z wykorzystaniem technologii </a:t>
            </a:r>
            <a:r>
              <a:rPr lang="pl-PL" sz="2000" dirty="0" smtClean="0"/>
              <a:t>TMDS</a:t>
            </a:r>
            <a:endParaRPr lang="pl-PL" sz="2000" dirty="0"/>
          </a:p>
        </p:txBody>
      </p:sp>
      <p:sp>
        <p:nvSpPr>
          <p:cNvPr id="4" name="AutoShape 2" descr="Znalezione obrazy dla zapytania HDM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Znalezione obrazy dla zapytania HDM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6" descr="Znalezione obrazy dla zapytania HDM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8" descr="Znalezione obrazy dla zapytania HDM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8202" name="Picture 10" descr="Znaleziony obr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10" y="1559766"/>
            <a:ext cx="4863115" cy="2006037"/>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Znalezione obrazy dla zapytania HD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7414" y="465138"/>
            <a:ext cx="6029156" cy="3311668"/>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Znalezione obrazy dla zapytania HD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1575" y="4023245"/>
            <a:ext cx="3779673" cy="2834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416277631"/>
              </p:ext>
            </p:extLst>
          </p:nvPr>
        </p:nvGraphicFramePr>
        <p:xfrm>
          <a:off x="425668" y="425669"/>
          <a:ext cx="5234151" cy="3310890"/>
        </p:xfrm>
        <a:graphic>
          <a:graphicData uri="http://schemas.openxmlformats.org/drawingml/2006/table">
            <a:tbl>
              <a:tblPr/>
              <a:tblGrid>
                <a:gridCol w="5234151"/>
              </a:tblGrid>
              <a:tr h="0">
                <a:tc>
                  <a:txBody>
                    <a:bodyPr/>
                    <a:lstStyle/>
                    <a:p>
                      <a:pPr algn="l"/>
                      <a:r>
                        <a:rPr lang="pl-PL" dirty="0" smtClean="0">
                          <a:solidFill>
                            <a:schemeClr val="tx1"/>
                          </a:solidFill>
                          <a:effectLst/>
                          <a:latin typeface="arial"/>
                        </a:rPr>
                        <a:t>Złącze </a:t>
                      </a:r>
                      <a:r>
                        <a:rPr lang="pl-PL" b="1" dirty="0" smtClean="0">
                          <a:solidFill>
                            <a:schemeClr val="tx1"/>
                          </a:solidFill>
                          <a:effectLst/>
                          <a:latin typeface="arial"/>
                        </a:rPr>
                        <a:t>D-</a:t>
                      </a:r>
                      <a:r>
                        <a:rPr lang="pl-PL" b="1" dirty="0" err="1" smtClean="0">
                          <a:solidFill>
                            <a:schemeClr val="tx1"/>
                          </a:solidFill>
                          <a:effectLst/>
                          <a:latin typeface="arial"/>
                        </a:rPr>
                        <a:t>Sub</a:t>
                      </a:r>
                      <a:r>
                        <a:rPr lang="pl-PL" dirty="0" smtClean="0">
                          <a:solidFill>
                            <a:schemeClr val="tx1"/>
                          </a:solidFill>
                          <a:effectLst/>
                          <a:latin typeface="arial"/>
                        </a:rPr>
                        <a:t>, inaczej </a:t>
                      </a:r>
                      <a:r>
                        <a:rPr lang="pl-PL" b="1" dirty="0" smtClean="0">
                          <a:solidFill>
                            <a:schemeClr val="tx1"/>
                          </a:solidFill>
                          <a:effectLst/>
                          <a:latin typeface="arial"/>
                        </a:rPr>
                        <a:t>VGA</a:t>
                      </a:r>
                      <a:r>
                        <a:rPr lang="pl-PL" dirty="0" smtClean="0">
                          <a:solidFill>
                            <a:schemeClr val="tx1"/>
                          </a:solidFill>
                          <a:effectLst/>
                          <a:latin typeface="arial"/>
                        </a:rPr>
                        <a:t>. jest standardowym złączem analogowym, służącym do podłączania monitora lub telewizora do komputera.</a:t>
                      </a:r>
                    </a:p>
                    <a:p>
                      <a:pPr algn="l"/>
                      <a:endParaRPr lang="pl-PL" dirty="0" smtClean="0">
                        <a:solidFill>
                          <a:schemeClr val="tx1"/>
                        </a:solidFill>
                        <a:effectLst/>
                        <a:latin typeface="arial"/>
                      </a:endParaRPr>
                    </a:p>
                    <a:p>
                      <a:pPr algn="l"/>
                      <a:endParaRPr lang="pl-PL" dirty="0" smtClean="0">
                        <a:solidFill>
                          <a:schemeClr val="tx1"/>
                        </a:solidFill>
                        <a:effectLst/>
                        <a:latin typeface="arial"/>
                      </a:endParaRPr>
                    </a:p>
                    <a:p>
                      <a:pPr algn="l"/>
                      <a:endParaRPr lang="pl-PL" dirty="0" smtClean="0">
                        <a:solidFill>
                          <a:schemeClr val="tx1"/>
                        </a:solidFill>
                        <a:effectLst/>
                        <a:latin typeface="arial"/>
                      </a:endParaRPr>
                    </a:p>
                    <a:p>
                      <a:pPr algn="l"/>
                      <a:endParaRPr lang="pl-PL" dirty="0" smtClean="0">
                        <a:solidFill>
                          <a:schemeClr val="tx1"/>
                        </a:solidFill>
                        <a:effectLst/>
                        <a:latin typeface="arial"/>
                      </a:endParaRPr>
                    </a:p>
                    <a:p>
                      <a:pPr algn="l"/>
                      <a:endParaRPr lang="pl-PL" dirty="0" smtClean="0">
                        <a:solidFill>
                          <a:schemeClr val="tx1"/>
                        </a:solidFill>
                        <a:effectLst/>
                        <a:latin typeface="arial"/>
                      </a:endParaRPr>
                    </a:p>
                    <a:p>
                      <a:pPr algn="l"/>
                      <a:r>
                        <a:rPr lang="pl-PL" dirty="0" smtClean="0">
                          <a:solidFill>
                            <a:schemeClr val="tx1"/>
                          </a:solidFill>
                          <a:effectLst/>
                          <a:latin typeface="arial"/>
                        </a:rPr>
                        <a:t> </a:t>
                      </a:r>
                    </a:p>
                    <a:p>
                      <a:pPr algn="l"/>
                      <a:endParaRPr lang="pl-PL" dirty="0" smtClean="0">
                        <a:solidFill>
                          <a:schemeClr val="tx1"/>
                        </a:solidFill>
                        <a:effectLst/>
                        <a:latin typeface="arial"/>
                      </a:endParaRPr>
                    </a:p>
                    <a:p>
                      <a:pPr algn="l"/>
                      <a:endParaRPr lang="pl-PL" dirty="0" smtClean="0">
                        <a:solidFill>
                          <a:schemeClr val="tx1"/>
                        </a:solidFill>
                        <a:effectLst/>
                        <a:latin typeface="arial"/>
                      </a:endParaRPr>
                    </a:p>
                    <a:p>
                      <a:pPr algn="l"/>
                      <a:endParaRPr lang="pl-PL" dirty="0" smtClean="0">
                        <a:solidFill>
                          <a:schemeClr val="tx1"/>
                        </a:solidFill>
                        <a:effectLst/>
                        <a:latin typeface="arial"/>
                      </a:endParaRPr>
                    </a:p>
                  </a:txBody>
                  <a:tcPr marL="9525" marR="9525" marT="9525" marB="9525" anchor="ctr">
                    <a:lnL>
                      <a:noFill/>
                    </a:lnL>
                    <a:lnR>
                      <a:noFill/>
                    </a:lnR>
                    <a:lnT>
                      <a:noFill/>
                    </a:lnT>
                    <a:lnB>
                      <a:noFill/>
                    </a:lnB>
                    <a:noFill/>
                  </a:tcPr>
                </a:tc>
              </a:tr>
            </a:tbl>
          </a:graphicData>
        </a:graphic>
      </p:graphicFrame>
      <p:pic>
        <p:nvPicPr>
          <p:cNvPr id="9218" name="Picture 2" descr="Znalezione obrazy dla zapytania d-su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79" y="520263"/>
            <a:ext cx="5042885" cy="3782164"/>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415160" y="3536078"/>
            <a:ext cx="4911504" cy="2862322"/>
          </a:xfrm>
          <a:prstGeom prst="rect">
            <a:avLst/>
          </a:prstGeom>
        </p:spPr>
        <p:txBody>
          <a:bodyPr wrap="square">
            <a:spAutoFit/>
          </a:bodyPr>
          <a:lstStyle/>
          <a:p>
            <a:r>
              <a:rPr lang="pl-PL" dirty="0">
                <a:latin typeface="arial"/>
              </a:rPr>
              <a:t>Złącza VGA mają zwykle niebieską, plastikową obudowę oraz etykiety z kolorowymi oznaczeniami. Analogowe złącze, wykorzystywane jest w urządzeniach i zakończeniach przewodów do połączeń w transmisji sygnałów wizyjnych pomiędzy urządzeniami elektronicznymi. Standardowe złącza D-</a:t>
            </a:r>
            <a:r>
              <a:rPr lang="pl-PL" dirty="0" err="1">
                <a:latin typeface="arial"/>
              </a:rPr>
              <a:t>sub</a:t>
            </a:r>
            <a:r>
              <a:rPr lang="pl-PL" dirty="0">
                <a:latin typeface="arial"/>
              </a:rPr>
              <a:t> mają 9, 15, 25, 37, 50 lub </a:t>
            </a:r>
            <a:r>
              <a:rPr lang="pl-PL" dirty="0" smtClean="0">
                <a:latin typeface="arial"/>
              </a:rPr>
              <a:t>60 </a:t>
            </a:r>
            <a:r>
              <a:rPr lang="pl-PL" dirty="0" err="1" smtClean="0">
                <a:latin typeface="arial"/>
              </a:rPr>
              <a:t>pinów</a:t>
            </a:r>
            <a:r>
              <a:rPr lang="pl-PL" dirty="0">
                <a:latin typeface="arial"/>
              </a:rPr>
              <a:t>.</a:t>
            </a:r>
            <a:br>
              <a:rPr lang="pl-PL" dirty="0">
                <a:latin typeface="arial"/>
              </a:rPr>
            </a:br>
            <a:endParaRPr lang="pl-PL" dirty="0">
              <a:latin typeface="arial"/>
            </a:endParaRPr>
          </a:p>
        </p:txBody>
      </p:sp>
      <p:pic>
        <p:nvPicPr>
          <p:cNvPr id="9220" name="Picture 4" descr="Znalezione obrazy dla zapytania d-su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158" y="3536078"/>
            <a:ext cx="4225159" cy="316886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Znalezione obrazy dla zapytania d-su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547" y="227286"/>
            <a:ext cx="4258770" cy="318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5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1875985"/>
            <a:ext cx="12059728" cy="707886"/>
          </a:xfrm>
          <a:prstGeom prst="rect">
            <a:avLst/>
          </a:prstGeom>
        </p:spPr>
        <p:txBody>
          <a:bodyPr wrap="square">
            <a:spAutoFit/>
          </a:bodyPr>
          <a:lstStyle/>
          <a:p>
            <a:endParaRPr lang="pl-PL" sz="2000" dirty="0"/>
          </a:p>
          <a:p>
            <a:endParaRPr lang="pl-PL" sz="2000" b="0" i="0" dirty="0">
              <a:solidFill>
                <a:srgbClr val="252525"/>
              </a:solidFill>
              <a:effectLst/>
              <a:latin typeface="Arial" panose="020B0604020202020204" pitchFamily="34" charset="0"/>
            </a:endParaRPr>
          </a:p>
        </p:txBody>
      </p:sp>
      <p:sp>
        <p:nvSpPr>
          <p:cNvPr id="4" name="Prostokąt 3"/>
          <p:cNvSpPr/>
          <p:nvPr/>
        </p:nvSpPr>
        <p:spPr>
          <a:xfrm>
            <a:off x="194442" y="151976"/>
            <a:ext cx="6096000" cy="1938992"/>
          </a:xfrm>
          <a:prstGeom prst="rect">
            <a:avLst/>
          </a:prstGeom>
        </p:spPr>
        <p:txBody>
          <a:bodyPr>
            <a:spAutoFit/>
          </a:bodyPr>
          <a:lstStyle/>
          <a:p>
            <a:r>
              <a:rPr lang="pl-PL" sz="2000" b="1" dirty="0"/>
              <a:t>SLI</a:t>
            </a:r>
            <a:r>
              <a:rPr lang="pl-PL" sz="2000" dirty="0"/>
              <a:t> (ang. </a:t>
            </a:r>
            <a:r>
              <a:rPr lang="pl-PL" sz="2000" i="1" dirty="0"/>
              <a:t>Scan Line </a:t>
            </a:r>
            <a:r>
              <a:rPr lang="pl-PL" sz="2000" i="1" dirty="0" err="1"/>
              <a:t>Interleave</a:t>
            </a:r>
            <a:r>
              <a:rPr lang="pl-PL" sz="2000" dirty="0"/>
              <a:t> bądź </a:t>
            </a:r>
            <a:r>
              <a:rPr lang="pl-PL" sz="2000" i="1" dirty="0"/>
              <a:t>Scalable Link Interface</a:t>
            </a:r>
            <a:r>
              <a:rPr lang="pl-PL" sz="2000" dirty="0"/>
              <a:t>) – technologia pozwalająca na skorelowanie pracy dwóch, trzech lub czterech kart graficznych celem </a:t>
            </a:r>
            <a:r>
              <a:rPr lang="pl-PL" sz="2000" dirty="0" smtClean="0"/>
              <a:t>szybszego </a:t>
            </a:r>
            <a:r>
              <a:rPr lang="pl-PL" sz="2000" dirty="0" err="1" smtClean="0"/>
              <a:t>renderowania</a:t>
            </a:r>
            <a:r>
              <a:rPr lang="pl-PL" sz="2000" dirty="0"/>
              <a:t> obrazu. SLI pozwala również na wyświetlanie obrazu na więcej niż dwóch monitorach</a:t>
            </a:r>
            <a:r>
              <a:rPr lang="pl-PL" sz="2000" dirty="0" smtClean="0"/>
              <a:t>. Została opracowana przez </a:t>
            </a:r>
            <a:r>
              <a:rPr lang="pl-PL" sz="2000" dirty="0" err="1" smtClean="0"/>
              <a:t>nVidię</a:t>
            </a:r>
            <a:r>
              <a:rPr lang="pl-PL" sz="2000" dirty="0" smtClean="0"/>
              <a:t>.</a:t>
            </a:r>
            <a:endParaRPr lang="pl-PL" sz="2000" dirty="0"/>
          </a:p>
        </p:txBody>
      </p:sp>
      <p:pic>
        <p:nvPicPr>
          <p:cNvPr id="14338" name="Picture 2" descr="https://upload.wikimedia.org/wikipedia/az/2/26/Videokar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31" y="2229927"/>
            <a:ext cx="5997411" cy="460036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Znalezione obrazy dla zapytania sli nvi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6" descr="Znalezione obrazy dla zapytania sli nvi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4344" name="Picture 8" descr="Znalezione obrazy dla zapytania sli nvi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361" y="160338"/>
            <a:ext cx="5125420" cy="376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67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2249" y="319022"/>
            <a:ext cx="6096000" cy="2554545"/>
          </a:xfrm>
          <a:prstGeom prst="rect">
            <a:avLst/>
          </a:prstGeom>
        </p:spPr>
        <p:txBody>
          <a:bodyPr>
            <a:spAutoFit/>
          </a:bodyPr>
          <a:lstStyle/>
          <a:p>
            <a:r>
              <a:rPr lang="pl-PL" sz="2000" b="1" dirty="0" err="1"/>
              <a:t>CrossFire</a:t>
            </a:r>
            <a:r>
              <a:rPr lang="pl-PL" sz="2000" dirty="0"/>
              <a:t>, </a:t>
            </a:r>
            <a:r>
              <a:rPr lang="pl-PL" sz="2000" b="1" dirty="0" err="1"/>
              <a:t>CrossFireX</a:t>
            </a:r>
            <a:r>
              <a:rPr lang="pl-PL" sz="2000" dirty="0"/>
              <a:t> (dla platformy </a:t>
            </a:r>
            <a:r>
              <a:rPr lang="pl-PL" sz="2000" i="1" dirty="0" err="1"/>
              <a:t>Spider</a:t>
            </a:r>
            <a:r>
              <a:rPr lang="pl-PL" sz="2000" dirty="0"/>
              <a:t>) – </a:t>
            </a:r>
            <a:r>
              <a:rPr lang="pl-PL" sz="2000" dirty="0" smtClean="0"/>
              <a:t>marketingowa</a:t>
            </a:r>
            <a:r>
              <a:rPr lang="pl-PL" sz="2000" dirty="0"/>
              <a:t> </a:t>
            </a:r>
            <a:r>
              <a:rPr lang="pl-PL" sz="2000" dirty="0" smtClean="0"/>
              <a:t>nazwa </a:t>
            </a:r>
            <a:r>
              <a:rPr lang="pl-PL" sz="2000" dirty="0"/>
              <a:t>technologii graficznej opracowanej przez firmę </a:t>
            </a:r>
            <a:r>
              <a:rPr lang="pl-PL" sz="2000" dirty="0" smtClean="0"/>
              <a:t>ATI polegającej na łączeniu kart graficznych. W </a:t>
            </a:r>
            <a:r>
              <a:rPr lang="pl-PL" sz="2000" dirty="0"/>
              <a:t>podwójnej konfiguracji dzieli ona obraz idący do pierwszej karty </a:t>
            </a:r>
            <a:r>
              <a:rPr lang="pl-PL" sz="2000" dirty="0" smtClean="0"/>
              <a:t>graficznej</a:t>
            </a:r>
            <a:r>
              <a:rPr lang="pl-PL" sz="2000" dirty="0"/>
              <a:t> </a:t>
            </a:r>
            <a:r>
              <a:rPr lang="pl-PL" sz="2000" dirty="0" smtClean="0"/>
              <a:t>(master</a:t>
            </a:r>
            <a:r>
              <a:rPr lang="pl-PL" sz="2000" dirty="0"/>
              <a:t>) tak, że mniej więcej połowa (w zależności od konfiguracji) trafia do karty wspomagającej (</a:t>
            </a:r>
            <a:r>
              <a:rPr lang="pl-PL" sz="2000" dirty="0" err="1"/>
              <a:t>slave</a:t>
            </a:r>
            <a:r>
              <a:rPr lang="pl-PL" sz="2000" dirty="0"/>
              <a:t>). Umożliwia to znaczne </a:t>
            </a:r>
            <a:r>
              <a:rPr lang="pl-PL" sz="2000" dirty="0" smtClean="0"/>
              <a:t>przyśpieszenia aplikacji </a:t>
            </a:r>
            <a:r>
              <a:rPr lang="pl-PL" sz="2000" dirty="0"/>
              <a:t>3D.</a:t>
            </a:r>
          </a:p>
        </p:txBody>
      </p:sp>
      <p:pic>
        <p:nvPicPr>
          <p:cNvPr id="13314" name="Picture 2" descr="Znalezione obrazy dla zapytania crossfire a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0" y="2824710"/>
            <a:ext cx="5328744" cy="399655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Znalezione obrazy dla zapytania crossfire a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249" y="2835040"/>
            <a:ext cx="5722113" cy="381474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3090042" y="2455378"/>
            <a:ext cx="3389586" cy="369332"/>
          </a:xfrm>
          <a:prstGeom prst="rect">
            <a:avLst/>
          </a:prstGeom>
          <a:noFill/>
        </p:spPr>
        <p:txBody>
          <a:bodyPr wrap="square" rtlCol="0">
            <a:spAutoFit/>
          </a:bodyPr>
          <a:lstStyle/>
          <a:p>
            <a:r>
              <a:rPr lang="pl-PL" dirty="0" smtClean="0"/>
              <a:t>Powstała w konkurencji dla SLI</a:t>
            </a:r>
            <a:endParaRPr lang="pl-PL" dirty="0"/>
          </a:p>
        </p:txBody>
      </p:sp>
    </p:spTree>
    <p:extLst>
      <p:ext uri="{BB962C8B-B14F-4D97-AF65-F5344CB8AC3E}">
        <p14:creationId xmlns:p14="http://schemas.microsoft.com/office/powerpoint/2010/main" val="83661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35789" y="309445"/>
            <a:ext cx="5814282" cy="2677656"/>
          </a:xfrm>
          <a:prstGeom prst="rect">
            <a:avLst/>
          </a:prstGeom>
        </p:spPr>
        <p:txBody>
          <a:bodyPr wrap="square">
            <a:spAutoFit/>
          </a:bodyPr>
          <a:lstStyle/>
          <a:p>
            <a:r>
              <a:rPr lang="pl-PL" sz="2800" b="1" i="0" dirty="0" smtClean="0">
                <a:effectLst/>
              </a:rPr>
              <a:t>Karta graficzna</a:t>
            </a:r>
            <a:r>
              <a:rPr lang="pl-PL" sz="2800" b="0" i="0" dirty="0" smtClean="0">
                <a:effectLst/>
              </a:rPr>
              <a:t> – </a:t>
            </a:r>
            <a:r>
              <a:rPr lang="pl-PL" sz="2800" b="0" i="0" u="none" strike="noStrike" dirty="0" smtClean="0">
                <a:effectLst/>
              </a:rPr>
              <a:t>karta rozszerzeń</a:t>
            </a:r>
            <a:r>
              <a:rPr lang="pl-PL" sz="2800" b="0" i="0" dirty="0" smtClean="0">
                <a:effectLst/>
              </a:rPr>
              <a:t> </a:t>
            </a:r>
            <a:r>
              <a:rPr lang="pl-PL" sz="2800" b="0" i="0" u="none" strike="noStrike" dirty="0" smtClean="0">
                <a:effectLst/>
              </a:rPr>
              <a:t>komputera</a:t>
            </a:r>
            <a:r>
              <a:rPr lang="pl-PL" sz="2800" b="0" i="0" dirty="0" smtClean="0">
                <a:effectLst/>
              </a:rPr>
              <a:t> odpowiedzialna za </a:t>
            </a:r>
            <a:r>
              <a:rPr lang="pl-PL" sz="2800" b="0" i="0" u="none" strike="noStrike" dirty="0" err="1" smtClean="0">
                <a:effectLst/>
              </a:rPr>
              <a:t>renderowanie</a:t>
            </a:r>
            <a:r>
              <a:rPr lang="pl-PL" sz="2800" b="0" i="0" dirty="0" smtClean="0">
                <a:effectLst/>
              </a:rPr>
              <a:t> grafiki i jej konwersję na sygnał zrozumiały dla wyświetlacza.</a:t>
            </a:r>
          </a:p>
          <a:p>
            <a:r>
              <a:rPr lang="pl-PL" sz="2800" b="0" i="0" dirty="0" smtClean="0">
                <a:effectLst/>
              </a:rPr>
              <a:t>Podzespół ten jest też nazywany kartą </a:t>
            </a:r>
            <a:r>
              <a:rPr lang="pl-PL" sz="2800" b="0" i="0" u="none" strike="noStrike" dirty="0" smtClean="0">
                <a:effectLst/>
              </a:rPr>
              <a:t>VGA (</a:t>
            </a:r>
            <a:r>
              <a:rPr lang="pl-PL" sz="2800" dirty="0"/>
              <a:t>Video Graphics </a:t>
            </a:r>
            <a:r>
              <a:rPr lang="pl-PL" sz="2800" dirty="0" err="1" smtClean="0"/>
              <a:t>Array</a:t>
            </a:r>
            <a:r>
              <a:rPr lang="pl-PL" sz="2800" dirty="0" smtClean="0"/>
              <a:t>)</a:t>
            </a:r>
            <a:r>
              <a:rPr lang="pl-PL" sz="2800" b="0" i="0" dirty="0" smtClean="0">
                <a:effectLst/>
              </a:rPr>
              <a:t>.</a:t>
            </a:r>
            <a:endParaRPr lang="pl-PL" sz="2800" b="0" i="0" dirty="0">
              <a:effectLst/>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514" y="309444"/>
            <a:ext cx="5496940" cy="3108543"/>
          </a:xfrm>
          <a:prstGeom prst="rect">
            <a:avLst/>
          </a:prstGeom>
        </p:spPr>
      </p:pic>
      <p:sp>
        <p:nvSpPr>
          <p:cNvPr id="2" name="AutoShape 2" descr="Znalezione obrazy dla zapytania v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3" name="AutoShape 4" descr="Znalezione obrazy dla zapytania vg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30" name="Picture 6" descr="Znaleziony obra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3630929"/>
            <a:ext cx="3865279" cy="2916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4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3355" y="1282979"/>
            <a:ext cx="6096000" cy="1200329"/>
          </a:xfrm>
          <a:prstGeom prst="rect">
            <a:avLst/>
          </a:prstGeom>
        </p:spPr>
        <p:txBody>
          <a:bodyPr>
            <a:spAutoFit/>
          </a:bodyPr>
          <a:lstStyle/>
          <a:p>
            <a:pPr lvl="0" eaLnBrk="0" fontAlgn="base" hangingPunct="0">
              <a:spcBef>
                <a:spcPct val="0"/>
              </a:spcBef>
              <a:spcAft>
                <a:spcPct val="0"/>
              </a:spcAft>
            </a:pPr>
            <a:r>
              <a:rPr lang="pl-PL" altLang="pl-PL" dirty="0" smtClean="0">
                <a:solidFill>
                  <a:srgbClr val="000000"/>
                </a:solidFill>
                <a:cs typeface="Arial" panose="020B0604020202020204" pitchFamily="34" charset="0"/>
              </a:rPr>
              <a:t>Sercem </a:t>
            </a:r>
            <a:r>
              <a:rPr lang="pl-PL" altLang="pl-PL" dirty="0">
                <a:solidFill>
                  <a:srgbClr val="000000"/>
                </a:solidFill>
                <a:cs typeface="Arial" panose="020B0604020202020204" pitchFamily="34" charset="0"/>
              </a:rPr>
              <a:t>karty graficznej jest GPU. Układ ten działa podobnie do procesora czyli do CPU, ale wyposażony jest w szereg wyspecjalizowanych funkcji – instrukcji, których CPU nie posiada albo których obsługę trzeba wcześniej zaprogramować.</a:t>
            </a:r>
            <a:endParaRPr lang="pl-PL" altLang="pl-PL" sz="2000" dirty="0"/>
          </a:p>
        </p:txBody>
      </p:sp>
      <p:sp>
        <p:nvSpPr>
          <p:cNvPr id="3" name="Prostokąt 2"/>
          <p:cNvSpPr/>
          <p:nvPr/>
        </p:nvSpPr>
        <p:spPr>
          <a:xfrm>
            <a:off x="4594242" y="201589"/>
            <a:ext cx="3170227" cy="523220"/>
          </a:xfrm>
          <a:prstGeom prst="rect">
            <a:avLst/>
          </a:prstGeom>
        </p:spPr>
        <p:txBody>
          <a:bodyPr wrap="none">
            <a:spAutoFit/>
          </a:bodyPr>
          <a:lstStyle/>
          <a:p>
            <a:pPr lvl="0" eaLnBrk="0" fontAlgn="base" hangingPunct="0">
              <a:spcBef>
                <a:spcPct val="0"/>
              </a:spcBef>
              <a:spcAft>
                <a:spcPct val="0"/>
              </a:spcAft>
            </a:pPr>
            <a:r>
              <a:rPr lang="pl-PL" altLang="pl-PL" sz="2800" b="1" dirty="0">
                <a:solidFill>
                  <a:srgbClr val="000000"/>
                </a:solidFill>
                <a:cs typeface="Arial" panose="020B0604020202020204" pitchFamily="34" charset="0"/>
              </a:rPr>
              <a:t>Jak powstaje </a:t>
            </a:r>
            <a:r>
              <a:rPr lang="pl-PL" altLang="pl-PL" sz="2800" b="1" dirty="0" smtClean="0">
                <a:solidFill>
                  <a:srgbClr val="000000"/>
                </a:solidFill>
                <a:cs typeface="Arial" panose="020B0604020202020204" pitchFamily="34" charset="0"/>
              </a:rPr>
              <a:t>obraz?</a:t>
            </a:r>
            <a:endParaRPr lang="pl-PL" altLang="pl-PL" sz="2800" dirty="0"/>
          </a:p>
        </p:txBody>
      </p:sp>
      <p:sp>
        <p:nvSpPr>
          <p:cNvPr id="4" name="Prostokąt 3"/>
          <p:cNvSpPr/>
          <p:nvPr/>
        </p:nvSpPr>
        <p:spPr>
          <a:xfrm>
            <a:off x="210207" y="3138552"/>
            <a:ext cx="6096000" cy="2554545"/>
          </a:xfrm>
          <a:prstGeom prst="rect">
            <a:avLst/>
          </a:prstGeom>
        </p:spPr>
        <p:txBody>
          <a:bodyPr>
            <a:spAutoFit/>
          </a:bodyPr>
          <a:lstStyle/>
          <a:p>
            <a:pPr lvl="0" eaLnBrk="0" fontAlgn="base" hangingPunct="0">
              <a:spcBef>
                <a:spcPct val="0"/>
              </a:spcBef>
              <a:spcAft>
                <a:spcPct val="0"/>
              </a:spcAft>
            </a:pPr>
            <a:r>
              <a:rPr lang="pl-PL" altLang="pl-PL" sz="2000" dirty="0">
                <a:cs typeface="Arial" panose="020B0604020202020204" pitchFamily="34" charset="0"/>
              </a:rPr>
              <a:t> </a:t>
            </a:r>
            <a:endParaRPr lang="pl-PL" altLang="pl-PL" sz="2000" dirty="0"/>
          </a:p>
          <a:p>
            <a:pPr eaLnBrk="0" fontAlgn="base" hangingPunct="0">
              <a:spcBef>
                <a:spcPct val="0"/>
              </a:spcBef>
              <a:spcAft>
                <a:spcPct val="0"/>
              </a:spcAft>
            </a:pPr>
            <a:r>
              <a:rPr lang="pl-PL" altLang="pl-PL" sz="2000" dirty="0">
                <a:cs typeface="Arial" panose="020B0604020202020204" pitchFamily="34" charset="0"/>
              </a:rPr>
              <a:t>Pomiędzy programem komputerowym a kartą graficzną pośredniczy program sterujący. Dla platformy Windows jest to DirectX, wspomagający </a:t>
            </a:r>
            <a:r>
              <a:rPr lang="pl-PL" altLang="pl-PL" sz="2000" dirty="0" err="1">
                <a:cs typeface="Arial" panose="020B0604020202020204" pitchFamily="34" charset="0"/>
              </a:rPr>
              <a:t>renderowanie</a:t>
            </a:r>
            <a:r>
              <a:rPr lang="pl-PL" altLang="pl-PL" sz="2000" dirty="0">
                <a:cs typeface="Arial" panose="020B0604020202020204" pitchFamily="34" charset="0"/>
              </a:rPr>
              <a:t> grafiki dwu- i trójwymiarowej. Dostarczone przez niego informacje </a:t>
            </a:r>
            <a:r>
              <a:rPr lang="pl-PL" altLang="pl-PL" sz="2000" dirty="0" smtClean="0">
                <a:cs typeface="Arial" panose="020B0604020202020204" pitchFamily="34" charset="0"/>
              </a:rPr>
              <a:t>tłumaczo</a:t>
            </a:r>
            <a:r>
              <a:rPr lang="pl-PL" sz="2000" dirty="0"/>
              <a:t>ne są na formę zrozumiałą dla karty graficznej. Zajmuje się tym sterownik grafiki</a:t>
            </a:r>
          </a:p>
          <a:p>
            <a:pPr lvl="0" eaLnBrk="0" fontAlgn="base" hangingPunct="0">
              <a:spcBef>
                <a:spcPct val="0"/>
              </a:spcBef>
              <a:spcAft>
                <a:spcPct val="0"/>
              </a:spcAft>
            </a:pPr>
            <a:endParaRPr lang="pl-PL" altLang="pl-PL" sz="2000" dirty="0">
              <a:hlinkClick r:id="rId2"/>
            </a:endParaRPr>
          </a:p>
        </p:txBody>
      </p:sp>
      <p:pic>
        <p:nvPicPr>
          <p:cNvPr id="8" name="Picture 2" descr="newsy_experckie_30_0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436" y="1282979"/>
            <a:ext cx="4810125" cy="356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2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604345" y="400946"/>
            <a:ext cx="3699642" cy="2246769"/>
          </a:xfrm>
          <a:prstGeom prst="rect">
            <a:avLst/>
          </a:prstGeom>
        </p:spPr>
        <p:txBody>
          <a:bodyPr wrap="square">
            <a:spAutoFit/>
          </a:bodyPr>
          <a:lstStyle/>
          <a:p>
            <a:r>
              <a:rPr lang="pl-PL" sz="2000" dirty="0"/>
              <a:t>Pierwszym krokiem potoku graficznego są obliczenia wstępne wykonywane przez procesor wstępny, który rozpoznaje typ danych (wektory, obrazy, kod programu) i przygotowuje je do dalszej obróbki</a:t>
            </a:r>
          </a:p>
        </p:txBody>
      </p:sp>
      <p:sp>
        <p:nvSpPr>
          <p:cNvPr id="5" name="Prostokąt 4"/>
          <p:cNvSpPr/>
          <p:nvPr/>
        </p:nvSpPr>
        <p:spPr>
          <a:xfrm>
            <a:off x="604345" y="3646438"/>
            <a:ext cx="6096000" cy="2554545"/>
          </a:xfrm>
          <a:prstGeom prst="rect">
            <a:avLst/>
          </a:prstGeom>
        </p:spPr>
        <p:txBody>
          <a:bodyPr>
            <a:spAutoFit/>
          </a:bodyPr>
          <a:lstStyle/>
          <a:p>
            <a:r>
              <a:rPr lang="pl-PL" sz="2000" dirty="0"/>
              <a:t>W kolejnym kroku budowany jest obraz wyświetlany na ekranie. Składa się on z trójwymiarowych brył, z których każda składa się z trójkątów. Im ich więcej tym dokładniej odwzorowany jest jej kształt. Do tak wstępnie zbudowanego obiektu zabierają się </a:t>
            </a:r>
            <a:r>
              <a:rPr lang="pl-PL" sz="2000" dirty="0" err="1"/>
              <a:t>shadery</a:t>
            </a:r>
            <a:r>
              <a:rPr lang="pl-PL" sz="2000" dirty="0"/>
              <a:t>. W zależności od zamierzonego efektu może to być </a:t>
            </a:r>
            <a:r>
              <a:rPr lang="pl-PL" sz="2000" dirty="0" err="1"/>
              <a:t>Pixel</a:t>
            </a:r>
            <a:r>
              <a:rPr lang="pl-PL" sz="2000" dirty="0"/>
              <a:t> </a:t>
            </a:r>
            <a:r>
              <a:rPr lang="pl-PL" sz="2000" dirty="0" err="1"/>
              <a:t>Shader</a:t>
            </a:r>
            <a:r>
              <a:rPr lang="pl-PL" sz="2000" dirty="0"/>
              <a:t> odpowiadający za zmiany powierzchni i koloru obiektów, uwzględniając przy tym oświetlenie, odbicia i cienie. </a:t>
            </a:r>
          </a:p>
        </p:txBody>
      </p:sp>
      <p:pic>
        <p:nvPicPr>
          <p:cNvPr id="10244" name="Picture 4" descr="http://ocdn.eu/images/pulscms/ZmE7MDA_/b932691ee5b22352f2d10c69377d739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00946"/>
            <a:ext cx="5770180" cy="23952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upload.wikimedia.org/wikipedia/commons/thumb/f/fb/Dolphin_triangle_mesh.png/300px-Dolphin_triangle_mes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402" y="3646438"/>
            <a:ext cx="4794797" cy="295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01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5973" y="225321"/>
            <a:ext cx="6111765" cy="2554545"/>
          </a:xfrm>
          <a:prstGeom prst="rect">
            <a:avLst/>
          </a:prstGeom>
        </p:spPr>
        <p:txBody>
          <a:bodyPr wrap="square">
            <a:spAutoFit/>
          </a:bodyPr>
          <a:lstStyle/>
          <a:p>
            <a:pPr lvl="0" eaLnBrk="0" fontAlgn="base" hangingPunct="0">
              <a:spcBef>
                <a:spcPct val="0"/>
              </a:spcBef>
              <a:spcAft>
                <a:spcPct val="0"/>
              </a:spcAft>
            </a:pPr>
            <a:r>
              <a:rPr lang="pl-PL" altLang="pl-PL" sz="2000" dirty="0" err="1" smtClean="0">
                <a:solidFill>
                  <a:srgbClr val="000000"/>
                </a:solidFill>
                <a:cs typeface="Arial" panose="020B0604020202020204" pitchFamily="34" charset="0"/>
              </a:rPr>
              <a:t>Vertex</a:t>
            </a:r>
            <a:r>
              <a:rPr lang="pl-PL" altLang="pl-PL" sz="2000" dirty="0" smtClean="0">
                <a:solidFill>
                  <a:srgbClr val="000000"/>
                </a:solidFill>
                <a:cs typeface="Arial" panose="020B0604020202020204" pitchFamily="34" charset="0"/>
              </a:rPr>
              <a:t> </a:t>
            </a:r>
            <a:r>
              <a:rPr lang="pl-PL" altLang="pl-PL" sz="2000" dirty="0" err="1">
                <a:solidFill>
                  <a:srgbClr val="000000"/>
                </a:solidFill>
                <a:cs typeface="Arial" panose="020B0604020202020204" pitchFamily="34" charset="0"/>
              </a:rPr>
              <a:t>Shader</a:t>
            </a:r>
            <a:r>
              <a:rPr lang="pl-PL" altLang="pl-PL" sz="2000" dirty="0">
                <a:solidFill>
                  <a:srgbClr val="000000"/>
                </a:solidFill>
                <a:cs typeface="Arial" panose="020B0604020202020204" pitchFamily="34" charset="0"/>
              </a:rPr>
              <a:t> z kolei oblicza pozycję obiektów dbając przy okazji o właściwe oświetlenie natomiast Geometry </a:t>
            </a:r>
            <a:r>
              <a:rPr lang="pl-PL" altLang="pl-PL" sz="2000" dirty="0" err="1">
                <a:solidFill>
                  <a:srgbClr val="000000"/>
                </a:solidFill>
                <a:cs typeface="Arial" panose="020B0604020202020204" pitchFamily="34" charset="0"/>
              </a:rPr>
              <a:t>Shader</a:t>
            </a:r>
            <a:r>
              <a:rPr lang="pl-PL" altLang="pl-PL" sz="2000" dirty="0">
                <a:solidFill>
                  <a:srgbClr val="000000"/>
                </a:solidFill>
                <a:cs typeface="Arial" panose="020B0604020202020204" pitchFamily="34" charset="0"/>
              </a:rPr>
              <a:t> dba o właściwe odwzorowanie geometrii w zależności od tego jak obiekt się porusza i jak daleko od kamery się znajduje. </a:t>
            </a:r>
            <a:r>
              <a:rPr lang="pl-PL" altLang="pl-PL" sz="2000" dirty="0" err="1">
                <a:solidFill>
                  <a:srgbClr val="000000"/>
                </a:solidFill>
                <a:cs typeface="Arial" panose="020B0604020202020204" pitchFamily="34" charset="0"/>
              </a:rPr>
              <a:t>Pixel</a:t>
            </a:r>
            <a:r>
              <a:rPr lang="pl-PL" altLang="pl-PL" sz="2000" dirty="0">
                <a:solidFill>
                  <a:srgbClr val="000000"/>
                </a:solidFill>
                <a:cs typeface="Arial" panose="020B0604020202020204" pitchFamily="34" charset="0"/>
              </a:rPr>
              <a:t> </a:t>
            </a:r>
            <a:r>
              <a:rPr lang="pl-PL" altLang="pl-PL" sz="2000" dirty="0" err="1">
                <a:solidFill>
                  <a:srgbClr val="000000"/>
                </a:solidFill>
                <a:cs typeface="Arial" panose="020B0604020202020204" pitchFamily="34" charset="0"/>
              </a:rPr>
              <a:t>Shader</a:t>
            </a:r>
            <a:r>
              <a:rPr lang="pl-PL" altLang="pl-PL" sz="2000" dirty="0">
                <a:solidFill>
                  <a:srgbClr val="000000"/>
                </a:solidFill>
                <a:cs typeface="Arial" panose="020B0604020202020204" pitchFamily="34" charset="0"/>
              </a:rPr>
              <a:t> i </a:t>
            </a:r>
            <a:r>
              <a:rPr lang="pl-PL" altLang="pl-PL" sz="2000" dirty="0" err="1">
                <a:solidFill>
                  <a:srgbClr val="000000"/>
                </a:solidFill>
                <a:cs typeface="Arial" panose="020B0604020202020204" pitchFamily="34" charset="0"/>
              </a:rPr>
              <a:t>Vertex</a:t>
            </a:r>
            <a:r>
              <a:rPr lang="pl-PL" altLang="pl-PL" sz="2000" dirty="0">
                <a:solidFill>
                  <a:srgbClr val="000000"/>
                </a:solidFill>
                <a:cs typeface="Arial" panose="020B0604020202020204" pitchFamily="34" charset="0"/>
              </a:rPr>
              <a:t> </a:t>
            </a:r>
            <a:r>
              <a:rPr lang="pl-PL" altLang="pl-PL" sz="2000" dirty="0" err="1">
                <a:solidFill>
                  <a:srgbClr val="000000"/>
                </a:solidFill>
                <a:cs typeface="Arial" panose="020B0604020202020204" pitchFamily="34" charset="0"/>
              </a:rPr>
              <a:t>Shader</a:t>
            </a:r>
            <a:r>
              <a:rPr lang="pl-PL" altLang="pl-PL" sz="2000" dirty="0">
                <a:solidFill>
                  <a:srgbClr val="000000"/>
                </a:solidFill>
                <a:cs typeface="Arial" panose="020B0604020202020204" pitchFamily="34" charset="0"/>
              </a:rPr>
              <a:t> nadają także obiektom subtelne struktury zwiększające realizm wyświetlanej grafiki, takie jak np. drobne załamania faktury stroju wygenerowanej wcześniej postaci.</a:t>
            </a:r>
            <a:endParaRPr lang="pl-PL" altLang="pl-PL" sz="2000" dirty="0"/>
          </a:p>
        </p:txBody>
      </p:sp>
      <p:pic>
        <p:nvPicPr>
          <p:cNvPr id="11266" name="Picture 2" descr="http://zawodprzyszlosci.ovh.org/photo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281" y="225319"/>
            <a:ext cx="4461643" cy="2877207"/>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225973" y="3512455"/>
            <a:ext cx="6111765" cy="3170099"/>
          </a:xfrm>
          <a:prstGeom prst="rect">
            <a:avLst/>
          </a:prstGeom>
        </p:spPr>
        <p:txBody>
          <a:bodyPr wrap="square">
            <a:spAutoFit/>
          </a:bodyPr>
          <a:lstStyle/>
          <a:p>
            <a:r>
              <a:rPr lang="pl-PL" sz="2000" dirty="0"/>
              <a:t>Na tak dokładnie zbudowany obiekt nakładane są tekstury. Odpowiada za to jednostka teksturująca. Po zakończeniu mapowania tekstur, bo tak dokładnie nazywa się ten proces, obraz wędruje do procesora operacji rastrowych, gdzie obraz jest powiększany do zadanej rozdzielczości. W tym miejscu przydaje się </a:t>
            </a:r>
            <a:r>
              <a:rPr lang="pl-PL" sz="2000" dirty="0" err="1"/>
              <a:t>antyaliasing</a:t>
            </a:r>
            <a:r>
              <a:rPr lang="pl-PL" sz="2000" dirty="0"/>
              <a:t> rozpoznający i wygładzający krawędzie obiektów. Tak stworzony obraz trafia do bufora ramki a stamtąd, po odpowiednim przetworzeniu – prosto na ekran. </a:t>
            </a:r>
          </a:p>
        </p:txBody>
      </p:sp>
      <p:pic>
        <p:nvPicPr>
          <p:cNvPr id="11268" name="Picture 4" descr="http://informatyka.wroc.pl/upload/mogre/mapowanie_wypuklosc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777" y="3512455"/>
            <a:ext cx="5742223" cy="2636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9034" y="309743"/>
            <a:ext cx="6096000" cy="1631216"/>
          </a:xfrm>
          <a:prstGeom prst="rect">
            <a:avLst/>
          </a:prstGeom>
        </p:spPr>
        <p:txBody>
          <a:bodyPr>
            <a:spAutoFit/>
          </a:bodyPr>
          <a:lstStyle/>
          <a:p>
            <a:pPr lvl="0" eaLnBrk="0" fontAlgn="base" hangingPunct="0">
              <a:spcBef>
                <a:spcPct val="0"/>
              </a:spcBef>
              <a:spcAft>
                <a:spcPct val="0"/>
              </a:spcAft>
            </a:pPr>
            <a:r>
              <a:rPr lang="pl-PL" altLang="pl-PL" sz="2000" dirty="0">
                <a:solidFill>
                  <a:srgbClr val="000000"/>
                </a:solidFill>
                <a:cs typeface="Arial" panose="020B0604020202020204" pitchFamily="34" charset="0"/>
              </a:rPr>
              <a:t>Proces ten powtarzany jest dla każdej klatki obrazu. Wymaga to ogromnych nakładów mocy obliczeniowej – ludzkie oko odbiera ruch jako płynny od 25 klatek na sekundę a największy realizm osiąga się przy 60 klatkach na sekundę.</a:t>
            </a:r>
            <a:endParaRPr lang="pl-PL" altLang="pl-PL" sz="2000" dirty="0"/>
          </a:p>
        </p:txBody>
      </p:sp>
      <p:sp>
        <p:nvSpPr>
          <p:cNvPr id="3" name="Prostokąt 2"/>
          <p:cNvSpPr/>
          <p:nvPr/>
        </p:nvSpPr>
        <p:spPr>
          <a:xfrm>
            <a:off x="289034" y="2943770"/>
            <a:ext cx="6096000" cy="3170099"/>
          </a:xfrm>
          <a:prstGeom prst="rect">
            <a:avLst/>
          </a:prstGeom>
        </p:spPr>
        <p:txBody>
          <a:bodyPr>
            <a:spAutoFit/>
          </a:bodyPr>
          <a:lstStyle/>
          <a:p>
            <a:pPr lvl="0" eaLnBrk="0" fontAlgn="base" hangingPunct="0">
              <a:spcBef>
                <a:spcPct val="0"/>
              </a:spcBef>
              <a:spcAft>
                <a:spcPct val="0"/>
              </a:spcAft>
            </a:pPr>
            <a:r>
              <a:rPr lang="pl-PL" altLang="pl-PL" sz="2000" dirty="0">
                <a:solidFill>
                  <a:srgbClr val="000000"/>
                </a:solidFill>
                <a:cs typeface="Arial" panose="020B0604020202020204" pitchFamily="34" charset="0"/>
              </a:rPr>
              <a:t>W najnowszych generacjach kart graficznych </a:t>
            </a:r>
            <a:r>
              <a:rPr lang="pl-PL" altLang="pl-PL" sz="2000" dirty="0" err="1">
                <a:solidFill>
                  <a:srgbClr val="000000"/>
                </a:solidFill>
                <a:cs typeface="Arial" panose="020B0604020202020204" pitchFamily="34" charset="0"/>
              </a:rPr>
              <a:t>Vertex</a:t>
            </a:r>
            <a:r>
              <a:rPr lang="pl-PL" altLang="pl-PL" sz="2000" dirty="0">
                <a:solidFill>
                  <a:srgbClr val="000000"/>
                </a:solidFill>
                <a:cs typeface="Arial" panose="020B0604020202020204" pitchFamily="34" charset="0"/>
              </a:rPr>
              <a:t> </a:t>
            </a:r>
            <a:r>
              <a:rPr lang="pl-PL" altLang="pl-PL" sz="2000" dirty="0" err="1">
                <a:solidFill>
                  <a:srgbClr val="000000"/>
                </a:solidFill>
                <a:cs typeface="Arial" panose="020B0604020202020204" pitchFamily="34" charset="0"/>
              </a:rPr>
              <a:t>Shader</a:t>
            </a:r>
            <a:r>
              <a:rPr lang="pl-PL" altLang="pl-PL" sz="2000" dirty="0">
                <a:solidFill>
                  <a:srgbClr val="000000"/>
                </a:solidFill>
                <a:cs typeface="Arial" panose="020B0604020202020204" pitchFamily="34" charset="0"/>
              </a:rPr>
              <a:t>, </a:t>
            </a:r>
            <a:r>
              <a:rPr lang="pl-PL" altLang="pl-PL" sz="2000" dirty="0" err="1">
                <a:solidFill>
                  <a:srgbClr val="000000"/>
                </a:solidFill>
                <a:cs typeface="Arial" panose="020B0604020202020204" pitchFamily="34" charset="0"/>
              </a:rPr>
              <a:t>Pixel</a:t>
            </a:r>
            <a:r>
              <a:rPr lang="pl-PL" altLang="pl-PL" sz="2000" dirty="0">
                <a:solidFill>
                  <a:srgbClr val="000000"/>
                </a:solidFill>
                <a:cs typeface="Arial" panose="020B0604020202020204" pitchFamily="34" charset="0"/>
              </a:rPr>
              <a:t> </a:t>
            </a:r>
            <a:r>
              <a:rPr lang="pl-PL" altLang="pl-PL" sz="2000" dirty="0" err="1">
                <a:solidFill>
                  <a:srgbClr val="000000"/>
                </a:solidFill>
                <a:cs typeface="Arial" panose="020B0604020202020204" pitchFamily="34" charset="0"/>
              </a:rPr>
              <a:t>Shader</a:t>
            </a:r>
            <a:r>
              <a:rPr lang="pl-PL" altLang="pl-PL" sz="2000" dirty="0">
                <a:solidFill>
                  <a:srgbClr val="000000"/>
                </a:solidFill>
                <a:cs typeface="Arial" panose="020B0604020202020204" pitchFamily="34" charset="0"/>
              </a:rPr>
              <a:t> oraz Geometry </a:t>
            </a:r>
            <a:r>
              <a:rPr lang="pl-PL" altLang="pl-PL" sz="2000" dirty="0" err="1">
                <a:solidFill>
                  <a:srgbClr val="000000"/>
                </a:solidFill>
                <a:cs typeface="Arial" panose="020B0604020202020204" pitchFamily="34" charset="0"/>
              </a:rPr>
              <a:t>Shader</a:t>
            </a:r>
            <a:r>
              <a:rPr lang="pl-PL" altLang="pl-PL" sz="2000" dirty="0">
                <a:solidFill>
                  <a:srgbClr val="000000"/>
                </a:solidFill>
                <a:cs typeface="Arial" panose="020B0604020202020204" pitchFamily="34" charset="0"/>
              </a:rPr>
              <a:t> były osobnymi blokami obliczeniowymi. W aktualnych generacjach GPU stosuje się nieco inne rozwiązanie. Ich funkcje realizowane są w jednym bloku ale współczesne karty takich bloków, nazywanych rdzeniami wykorzystują setki a czasami tysiące – np. jedna z najmocniejszych dostępnych aktualnie kart, </a:t>
            </a:r>
            <a:r>
              <a:rPr lang="pl-PL" altLang="pl-PL" sz="2000" dirty="0" err="1">
                <a:solidFill>
                  <a:srgbClr val="000000"/>
                </a:solidFill>
                <a:cs typeface="Arial" panose="020B0604020202020204" pitchFamily="34" charset="0"/>
              </a:rPr>
              <a:t>GeForce</a:t>
            </a:r>
            <a:r>
              <a:rPr lang="pl-PL" altLang="pl-PL" sz="2000" dirty="0">
                <a:solidFill>
                  <a:srgbClr val="000000"/>
                </a:solidFill>
                <a:cs typeface="Arial" panose="020B0604020202020204" pitchFamily="34" charset="0"/>
              </a:rPr>
              <a:t> GTX </a:t>
            </a:r>
            <a:r>
              <a:rPr lang="pl-PL" altLang="pl-PL" sz="2000" dirty="0" err="1">
                <a:solidFill>
                  <a:srgbClr val="000000"/>
                </a:solidFill>
                <a:cs typeface="Arial" panose="020B0604020202020204" pitchFamily="34" charset="0"/>
              </a:rPr>
              <a:t>Titan</a:t>
            </a:r>
            <a:r>
              <a:rPr lang="pl-PL" altLang="pl-PL" sz="2000" dirty="0">
                <a:solidFill>
                  <a:srgbClr val="000000"/>
                </a:solidFill>
                <a:cs typeface="Arial" panose="020B0604020202020204" pitchFamily="34" charset="0"/>
              </a:rPr>
              <a:t> X dysponuje aż 3072 jednostkami CUDA (</a:t>
            </a:r>
            <a:r>
              <a:rPr lang="pl-PL" altLang="pl-PL" sz="2000" dirty="0" err="1">
                <a:solidFill>
                  <a:srgbClr val="000000"/>
                </a:solidFill>
                <a:cs typeface="Arial" panose="020B0604020202020204" pitchFamily="34" charset="0"/>
              </a:rPr>
              <a:t>Compute</a:t>
            </a:r>
            <a:r>
              <a:rPr lang="pl-PL" altLang="pl-PL" sz="2000" dirty="0">
                <a:solidFill>
                  <a:srgbClr val="000000"/>
                </a:solidFill>
                <a:cs typeface="Arial" panose="020B0604020202020204" pitchFamily="34" charset="0"/>
              </a:rPr>
              <a:t> </a:t>
            </a:r>
            <a:r>
              <a:rPr lang="pl-PL" altLang="pl-PL" sz="2000" dirty="0" err="1">
                <a:solidFill>
                  <a:srgbClr val="000000"/>
                </a:solidFill>
                <a:cs typeface="Arial" panose="020B0604020202020204" pitchFamily="34" charset="0"/>
              </a:rPr>
              <a:t>Unified</a:t>
            </a:r>
            <a:r>
              <a:rPr lang="pl-PL" altLang="pl-PL" sz="2000" dirty="0">
                <a:solidFill>
                  <a:srgbClr val="000000"/>
                </a:solidFill>
                <a:cs typeface="Arial" panose="020B0604020202020204" pitchFamily="34" charset="0"/>
              </a:rPr>
              <a:t> Device Architecture).</a:t>
            </a:r>
            <a:endParaRPr lang="pl-PL" altLang="pl-PL" sz="2000" dirty="0">
              <a:solidFill>
                <a:srgbClr val="328DDE"/>
              </a:solidFill>
              <a:cs typeface="Arial" panose="020B0604020202020204" pitchFamily="34" charset="0"/>
            </a:endParaRPr>
          </a:p>
        </p:txBody>
      </p:sp>
      <p:pic>
        <p:nvPicPr>
          <p:cNvPr id="12290" name="Picture 2" descr="https://s3.amazonaws.com/images.wiki.secondlife.com/images/thumb/5/5a/Antialiasing_-_new_example_2.png/600px-Antialiasing_-_new_example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034" y="309743"/>
            <a:ext cx="571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stack.imgur.com/pA7u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034" y="3296417"/>
            <a:ext cx="5806966"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2910" y="58847"/>
            <a:ext cx="6096000" cy="6740307"/>
          </a:xfrm>
          <a:prstGeom prst="rect">
            <a:avLst/>
          </a:prstGeom>
        </p:spPr>
        <p:txBody>
          <a:bodyPr>
            <a:spAutoFit/>
          </a:bodyPr>
          <a:lstStyle/>
          <a:p>
            <a:r>
              <a:rPr lang="pl-PL" b="1" i="0" dirty="0" smtClean="0">
                <a:solidFill>
                  <a:srgbClr val="000000"/>
                </a:solidFill>
                <a:effectLst/>
                <a:latin typeface="Arial" panose="020B0604020202020204" pitchFamily="34" charset="0"/>
              </a:rPr>
              <a:t>Nie tylko grafika</a:t>
            </a:r>
            <a:endParaRPr lang="pl-PL" b="0" i="0" dirty="0" smtClean="0">
              <a:solidFill>
                <a:srgbClr val="000000"/>
              </a:solidFill>
              <a:effectLst/>
              <a:latin typeface="Arial" panose="020B0604020202020204" pitchFamily="34" charset="0"/>
            </a:endParaRPr>
          </a:p>
          <a:p>
            <a:r>
              <a:rPr lang="pl-PL" b="0" i="0" dirty="0" smtClean="0">
                <a:solidFill>
                  <a:srgbClr val="000000"/>
                </a:solidFill>
                <a:effectLst/>
                <a:latin typeface="Arial" panose="020B0604020202020204" pitchFamily="34" charset="0"/>
              </a:rPr>
              <a:t>Wielordzeniowa architektura współczesnych kart graficznych opiera się na wyposażeniu ich w jednostki, które nie są wysoko wyspecjalizowane za to potrafią wykonywać wiele różnych obliczeń. Mają one często ogromne moce obliczeniowe, wielokrotnie przewyższające moc CPU, z którymi współpracują. Widać to wyraźnie na przykładzie procesorów Intel </a:t>
            </a:r>
            <a:r>
              <a:rPr lang="pl-PL" b="0" i="0" dirty="0" err="1" smtClean="0">
                <a:solidFill>
                  <a:srgbClr val="000000"/>
                </a:solidFill>
                <a:effectLst/>
                <a:latin typeface="Arial" panose="020B0604020202020204" pitchFamily="34" charset="0"/>
              </a:rPr>
              <a:t>Core</a:t>
            </a:r>
            <a:r>
              <a:rPr lang="pl-PL" b="0" i="0" dirty="0" smtClean="0">
                <a:solidFill>
                  <a:srgbClr val="000000"/>
                </a:solidFill>
                <a:effectLst/>
                <a:latin typeface="Arial" panose="020B0604020202020204" pitchFamily="34" charset="0"/>
              </a:rPr>
              <a:t> i7, które w 2010 roku osiągały ok. 50 miliardów operacji na sekundę tymczasem współczesna im karta graficzna </a:t>
            </a:r>
            <a:r>
              <a:rPr lang="pl-PL" b="0" i="0" dirty="0" err="1" smtClean="0">
                <a:solidFill>
                  <a:srgbClr val="000000"/>
                </a:solidFill>
                <a:effectLst/>
                <a:latin typeface="Arial" panose="020B0604020202020204" pitchFamily="34" charset="0"/>
              </a:rPr>
              <a:t>GeForce</a:t>
            </a:r>
            <a:r>
              <a:rPr lang="pl-PL" b="0" i="0" dirty="0" smtClean="0">
                <a:solidFill>
                  <a:srgbClr val="000000"/>
                </a:solidFill>
                <a:effectLst/>
                <a:latin typeface="Arial" panose="020B0604020202020204" pitchFamily="34" charset="0"/>
              </a:rPr>
              <a:t> GTX 285 wykonywała ich aż bilion. Nic dziwnego więc, że karty wykorzystuje się także do innych zadań niż samo generowanie grafiki. Umożliwiają to technologie </a:t>
            </a:r>
            <a:r>
              <a:rPr lang="pl-PL" b="0" i="0" dirty="0" err="1" smtClean="0">
                <a:solidFill>
                  <a:srgbClr val="000000"/>
                </a:solidFill>
                <a:effectLst/>
                <a:latin typeface="Arial" panose="020B0604020202020204" pitchFamily="34" charset="0"/>
              </a:rPr>
              <a:t>Stream</a:t>
            </a:r>
            <a:r>
              <a:rPr lang="pl-PL" b="0" i="0" dirty="0" smtClean="0">
                <a:solidFill>
                  <a:srgbClr val="000000"/>
                </a:solidFill>
                <a:effectLst/>
                <a:latin typeface="Arial" panose="020B0604020202020204" pitchFamily="34" charset="0"/>
              </a:rPr>
              <a:t> (ATI, obecnie AMD) oraz NVIDIA CUDA. GPGPU (</a:t>
            </a:r>
            <a:r>
              <a:rPr lang="pl-PL" b="0" i="0" dirty="0" err="1" smtClean="0">
                <a:solidFill>
                  <a:srgbClr val="000000"/>
                </a:solidFill>
                <a:effectLst/>
                <a:latin typeface="Arial" panose="020B0604020202020204" pitchFamily="34" charset="0"/>
              </a:rPr>
              <a:t>general-purpose</a:t>
            </a:r>
            <a:r>
              <a:rPr lang="pl-PL" b="0" i="0" dirty="0" smtClean="0">
                <a:solidFill>
                  <a:srgbClr val="000000"/>
                </a:solidFill>
                <a:effectLst/>
                <a:latin typeface="Arial" panose="020B0604020202020204" pitchFamily="34" charset="0"/>
              </a:rPr>
              <a:t> </a:t>
            </a:r>
            <a:r>
              <a:rPr lang="pl-PL" b="0" i="0" dirty="0" err="1" smtClean="0">
                <a:solidFill>
                  <a:srgbClr val="000000"/>
                </a:solidFill>
                <a:effectLst/>
                <a:latin typeface="Arial" panose="020B0604020202020204" pitchFamily="34" charset="0"/>
              </a:rPr>
              <a:t>computing</a:t>
            </a:r>
            <a:r>
              <a:rPr lang="pl-PL" b="0" i="0" dirty="0" smtClean="0">
                <a:solidFill>
                  <a:srgbClr val="000000"/>
                </a:solidFill>
                <a:effectLst/>
                <a:latin typeface="Arial" panose="020B0604020202020204" pitchFamily="34" charset="0"/>
              </a:rPr>
              <a:t> on </a:t>
            </a:r>
            <a:r>
              <a:rPr lang="pl-PL" b="0" i="0" dirty="0" err="1" smtClean="0">
                <a:solidFill>
                  <a:srgbClr val="000000"/>
                </a:solidFill>
                <a:effectLst/>
                <a:latin typeface="Arial" panose="020B0604020202020204" pitchFamily="34" charset="0"/>
              </a:rPr>
              <a:t>graphics</a:t>
            </a:r>
            <a:r>
              <a:rPr lang="pl-PL" b="0" i="0" dirty="0" smtClean="0">
                <a:solidFill>
                  <a:srgbClr val="000000"/>
                </a:solidFill>
                <a:effectLst/>
                <a:latin typeface="Arial" panose="020B0604020202020204" pitchFamily="34" charset="0"/>
              </a:rPr>
              <a:t> </a:t>
            </a:r>
            <a:r>
              <a:rPr lang="pl-PL" b="0" i="0" dirty="0" err="1" smtClean="0">
                <a:solidFill>
                  <a:srgbClr val="000000"/>
                </a:solidFill>
                <a:effectLst/>
                <a:latin typeface="Arial" panose="020B0604020202020204" pitchFamily="34" charset="0"/>
              </a:rPr>
              <a:t>processing</a:t>
            </a:r>
            <a:r>
              <a:rPr lang="pl-PL" b="0" i="0" dirty="0" smtClean="0">
                <a:solidFill>
                  <a:srgbClr val="000000"/>
                </a:solidFill>
                <a:effectLst/>
                <a:latin typeface="Arial" panose="020B0604020202020204" pitchFamily="34" charset="0"/>
              </a:rPr>
              <a:t> </a:t>
            </a:r>
            <a:r>
              <a:rPr lang="pl-PL" b="0" i="0" dirty="0" err="1" smtClean="0">
                <a:solidFill>
                  <a:srgbClr val="000000"/>
                </a:solidFill>
                <a:effectLst/>
                <a:latin typeface="Arial" panose="020B0604020202020204" pitchFamily="34" charset="0"/>
              </a:rPr>
              <a:t>units</a:t>
            </a:r>
            <a:r>
              <a:rPr lang="pl-PL" b="0" i="0" dirty="0" smtClean="0">
                <a:solidFill>
                  <a:srgbClr val="000000"/>
                </a:solidFill>
                <a:effectLst/>
                <a:latin typeface="Arial" panose="020B0604020202020204" pitchFamily="34" charset="0"/>
              </a:rPr>
              <a:t>) polega na tym, że nieobciążone </a:t>
            </a:r>
            <a:r>
              <a:rPr lang="pl-PL" b="0" i="0" dirty="0" err="1" smtClean="0">
                <a:solidFill>
                  <a:srgbClr val="000000"/>
                </a:solidFill>
                <a:effectLst/>
                <a:latin typeface="Arial" panose="020B0604020202020204" pitchFamily="34" charset="0"/>
              </a:rPr>
              <a:t>shadery</a:t>
            </a:r>
            <a:r>
              <a:rPr lang="pl-PL" b="0" i="0" dirty="0" smtClean="0">
                <a:solidFill>
                  <a:srgbClr val="000000"/>
                </a:solidFill>
                <a:effectLst/>
                <a:latin typeface="Arial" panose="020B0604020202020204" pitchFamily="34" charset="0"/>
              </a:rPr>
              <a:t> udostępniane są do wykonywania zadań takich jak wspieranie procesora w przeliczaniu filmów wideo czy wykonywania dodatkowych obliczeń w grach komputerowych. Z tych nietypowych możliwości współczesnych GPU korzysta wiele aplikacji obecnych w naszych domach – np. Adobe </a:t>
            </a:r>
            <a:r>
              <a:rPr lang="pl-PL" b="0" i="0" dirty="0" err="1" smtClean="0">
                <a:solidFill>
                  <a:srgbClr val="000000"/>
                </a:solidFill>
                <a:effectLst/>
                <a:latin typeface="Arial" panose="020B0604020202020204" pitchFamily="34" charset="0"/>
              </a:rPr>
              <a:t>Photoshop</a:t>
            </a:r>
            <a:r>
              <a:rPr lang="pl-PL" b="0" i="0" dirty="0" smtClean="0">
                <a:solidFill>
                  <a:srgbClr val="000000"/>
                </a:solidFill>
                <a:effectLst/>
                <a:latin typeface="Arial" panose="020B0604020202020204" pitchFamily="34" charset="0"/>
              </a:rPr>
              <a:t> wykorzystuje je do przyspieszania operacji na dużych obrazach bitmapowych a także do zmiany rozmiaru i obszaru pola roboczego.</a:t>
            </a:r>
            <a:endParaRPr lang="pl-PL" b="0" i="0" dirty="0">
              <a:solidFill>
                <a:srgbClr val="000000"/>
              </a:solidFill>
              <a:effectLst/>
              <a:latin typeface="Arial" panose="020B0604020202020204" pitchFamily="34" charset="0"/>
            </a:endParaRPr>
          </a:p>
        </p:txBody>
      </p:sp>
      <p:pic>
        <p:nvPicPr>
          <p:cNvPr id="15362" name="Picture 2" descr="http://www.nvidia.pl/docs/IO/144199/cpu-and-g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733" y="58847"/>
            <a:ext cx="5390987" cy="369334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nvidia.pl/docs/IO/144199/how-gpu-acceleration-work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732" y="3752192"/>
            <a:ext cx="5390987" cy="303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8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765815"/>
            <a:ext cx="11508828" cy="3170099"/>
          </a:xfrm>
          <a:prstGeom prst="rect">
            <a:avLst/>
          </a:prstGeom>
        </p:spPr>
        <p:txBody>
          <a:bodyPr wrap="square">
            <a:spAutoFit/>
          </a:bodyPr>
          <a:lstStyle/>
          <a:p>
            <a:r>
              <a:rPr lang="pl-PL" sz="2000" dirty="0"/>
              <a:t>Większość kart graficznych do poprawnego działania potrzebuje układu chłodzenia. Najwięcej ciepła wytwarza GPU, dlatego stosuje się:</a:t>
            </a:r>
          </a:p>
          <a:p>
            <a:pPr marL="342900" indent="-342900">
              <a:buFont typeface="Arial" pitchFamily="34" charset="0"/>
              <a:buChar char="•"/>
            </a:pPr>
            <a:r>
              <a:rPr lang="pl-PL" sz="2000" dirty="0"/>
              <a:t>Chłodzenie pasywne - poprzez montaż radiatora, zwykle o dużej powierzchni, w starych kartach nie stosowano dodatkowych radiatorów. Stosowane w prostych kartach.</a:t>
            </a:r>
          </a:p>
          <a:p>
            <a:pPr marL="342900" indent="-342900">
              <a:buFont typeface="Arial" pitchFamily="34" charset="0"/>
              <a:buChar char="•"/>
            </a:pPr>
            <a:r>
              <a:rPr lang="pl-PL" sz="2000" dirty="0"/>
              <a:t>Chłodzenie aktywne powietrzem - poprzez montaż wentylatora(ów) na radiatorze. Dawniej montowano niewielkie i głośne wentylatory, obecnie montuje się szerokie, wolnoobrotowe generujące niewiele hałasu. Obecnie stosuje zazwyczaj się 2 lub 3 wentylatory, a karty umożliwiają regulację ich prędkości.</a:t>
            </a:r>
          </a:p>
          <a:p>
            <a:pPr marL="342900" indent="-342900">
              <a:buFont typeface="Arial" pitchFamily="34" charset="0"/>
              <a:buChar char="•"/>
            </a:pPr>
            <a:r>
              <a:rPr lang="pl-PL" sz="2000" dirty="0"/>
              <a:t>Chłodzenie wodne - w kartach o dużej emisji ciepła montuje się układ chłodzenia wodą. Producenci wykonują je w identyczny sposób co chłodzenie procesora. W autorskich </a:t>
            </a:r>
            <a:r>
              <a:rPr lang="pl-PL" sz="2000" dirty="0" err="1"/>
              <a:t>chłodzeniach</a:t>
            </a:r>
            <a:r>
              <a:rPr lang="pl-PL" sz="2000" dirty="0"/>
              <a:t> wodnych całego komputera, mocuje się blok wodny na sam rdzeń GPU lub całą kartę (RAM i zasilanie</a:t>
            </a:r>
            <a:r>
              <a:rPr lang="pl-PL" sz="2000" dirty="0" smtClean="0"/>
              <a:t>).</a:t>
            </a:r>
            <a:endParaRPr lang="pl-PL" sz="2000" dirty="0"/>
          </a:p>
        </p:txBody>
      </p:sp>
      <p:sp>
        <p:nvSpPr>
          <p:cNvPr id="3" name="pole tekstowe 2"/>
          <p:cNvSpPr txBox="1"/>
          <p:nvPr/>
        </p:nvSpPr>
        <p:spPr>
          <a:xfrm>
            <a:off x="3570889" y="242595"/>
            <a:ext cx="4367049" cy="523220"/>
          </a:xfrm>
          <a:prstGeom prst="rect">
            <a:avLst/>
          </a:prstGeom>
          <a:noFill/>
        </p:spPr>
        <p:txBody>
          <a:bodyPr wrap="square" rtlCol="0">
            <a:spAutoFit/>
          </a:bodyPr>
          <a:lstStyle/>
          <a:p>
            <a:pPr algn="ctr"/>
            <a:r>
              <a:rPr lang="pl-PL" sz="2800" dirty="0" smtClean="0"/>
              <a:t>Chłodzenie</a:t>
            </a:r>
            <a:endParaRPr lang="pl-PL" sz="2800" dirty="0"/>
          </a:p>
        </p:txBody>
      </p:sp>
      <p:pic>
        <p:nvPicPr>
          <p:cNvPr id="16386" name="Picture 2" descr="http://www.overclock.pl/images/articles/content/artykuly/2013/11/lc/mini/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824" y="4003281"/>
            <a:ext cx="3761115" cy="215409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pclab.pl/zdjecia/artykuly/stolarczyk/karty_graficzne/pasyw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939" y="3845732"/>
            <a:ext cx="3226330" cy="2401824"/>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tweaks.pl/wp-content/uploads/2015/01/accelero_xtreme_iv_g00_1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749" y="3935914"/>
            <a:ext cx="4384075" cy="2221461"/>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331749" y="6247556"/>
            <a:ext cx="2821354" cy="646331"/>
          </a:xfrm>
          <a:prstGeom prst="rect">
            <a:avLst/>
          </a:prstGeom>
          <a:noFill/>
        </p:spPr>
        <p:txBody>
          <a:bodyPr wrap="square" rtlCol="0">
            <a:spAutoFit/>
          </a:bodyPr>
          <a:lstStyle/>
          <a:p>
            <a:r>
              <a:rPr lang="pl-PL" dirty="0" smtClean="0"/>
              <a:t>Chłodzenie aktywne</a:t>
            </a:r>
          </a:p>
          <a:p>
            <a:endParaRPr lang="pl-PL" dirty="0"/>
          </a:p>
        </p:txBody>
      </p:sp>
      <p:sp>
        <p:nvSpPr>
          <p:cNvPr id="5" name="pole tekstowe 4"/>
          <p:cNvSpPr txBox="1"/>
          <p:nvPr/>
        </p:nvSpPr>
        <p:spPr>
          <a:xfrm>
            <a:off x="5202621" y="6247556"/>
            <a:ext cx="2222938" cy="646331"/>
          </a:xfrm>
          <a:prstGeom prst="rect">
            <a:avLst/>
          </a:prstGeom>
          <a:noFill/>
        </p:spPr>
        <p:txBody>
          <a:bodyPr wrap="square" rtlCol="0">
            <a:spAutoFit/>
          </a:bodyPr>
          <a:lstStyle/>
          <a:p>
            <a:r>
              <a:rPr lang="pl-PL" dirty="0" smtClean="0"/>
              <a:t>Chłodzenie wodne</a:t>
            </a:r>
          </a:p>
          <a:p>
            <a:endParaRPr lang="pl-PL" dirty="0"/>
          </a:p>
        </p:txBody>
      </p:sp>
      <p:sp>
        <p:nvSpPr>
          <p:cNvPr id="6" name="pole tekstowe 5"/>
          <p:cNvSpPr txBox="1"/>
          <p:nvPr/>
        </p:nvSpPr>
        <p:spPr>
          <a:xfrm>
            <a:off x="8892098" y="6247556"/>
            <a:ext cx="2811171" cy="646331"/>
          </a:xfrm>
          <a:prstGeom prst="rect">
            <a:avLst/>
          </a:prstGeom>
          <a:noFill/>
        </p:spPr>
        <p:txBody>
          <a:bodyPr wrap="square" rtlCol="0">
            <a:spAutoFit/>
          </a:bodyPr>
          <a:lstStyle/>
          <a:p>
            <a:r>
              <a:rPr lang="pl-PL" dirty="0" smtClean="0"/>
              <a:t>Chłodzenie pasywne</a:t>
            </a:r>
          </a:p>
          <a:p>
            <a:endParaRPr lang="pl-PL" dirty="0"/>
          </a:p>
        </p:txBody>
      </p:sp>
    </p:spTree>
    <p:extLst>
      <p:ext uri="{BB962C8B-B14F-4D97-AF65-F5344CB8AC3E}">
        <p14:creationId xmlns:p14="http://schemas.microsoft.com/office/powerpoint/2010/main" val="7142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7504" y="1656593"/>
            <a:ext cx="5102772" cy="4093428"/>
          </a:xfrm>
          <a:prstGeom prst="rect">
            <a:avLst/>
          </a:prstGeom>
        </p:spPr>
        <p:txBody>
          <a:bodyPr wrap="square">
            <a:spAutoFit/>
          </a:bodyPr>
          <a:lstStyle/>
          <a:p>
            <a:r>
              <a:rPr lang="pl-PL" sz="2000" dirty="0"/>
              <a:t>Mimo dużego zróżnicowania na rynku kart graficznych podstawowe elementy są identyczne w każdej karcie: </a:t>
            </a:r>
            <a:endParaRPr lang="pl-PL" sz="2000" dirty="0" smtClean="0"/>
          </a:p>
          <a:p>
            <a:r>
              <a:rPr lang="pl-PL" sz="2000" dirty="0" smtClean="0"/>
              <a:t>-procesor </a:t>
            </a:r>
            <a:r>
              <a:rPr lang="pl-PL" sz="2000" dirty="0"/>
              <a:t>graficzny GPU </a:t>
            </a:r>
            <a:endParaRPr lang="pl-PL" sz="2000" dirty="0" smtClean="0"/>
          </a:p>
          <a:p>
            <a:r>
              <a:rPr lang="pl-PL" sz="2000" dirty="0"/>
              <a:t>-</a:t>
            </a:r>
            <a:r>
              <a:rPr lang="pl-PL" sz="2000" dirty="0" smtClean="0"/>
              <a:t>pamięć RAM</a:t>
            </a:r>
          </a:p>
          <a:p>
            <a:r>
              <a:rPr lang="pl-PL" sz="2000" dirty="0"/>
              <a:t>-</a:t>
            </a:r>
            <a:r>
              <a:rPr lang="pl-PL" sz="2000" dirty="0" smtClean="0"/>
              <a:t>konwerter </a:t>
            </a:r>
            <a:r>
              <a:rPr lang="pl-PL" sz="2000" dirty="0"/>
              <a:t>cyfrowo-analogowy </a:t>
            </a:r>
            <a:r>
              <a:rPr lang="pl-PL" sz="2000" dirty="0" smtClean="0"/>
              <a:t>RAMDAC</a:t>
            </a:r>
          </a:p>
          <a:p>
            <a:r>
              <a:rPr lang="pl-PL" sz="2000" dirty="0"/>
              <a:t>-</a:t>
            </a:r>
            <a:r>
              <a:rPr lang="pl-PL" sz="2000" dirty="0" smtClean="0"/>
              <a:t>złącze </a:t>
            </a:r>
            <a:r>
              <a:rPr lang="pl-PL" sz="2000" dirty="0"/>
              <a:t>magistrali </a:t>
            </a:r>
            <a:endParaRPr lang="pl-PL" sz="2000" dirty="0" smtClean="0"/>
          </a:p>
          <a:p>
            <a:r>
              <a:rPr lang="pl-PL" sz="2000" dirty="0"/>
              <a:t>-</a:t>
            </a:r>
            <a:r>
              <a:rPr lang="pl-PL" sz="2000" dirty="0" smtClean="0"/>
              <a:t>BIOS </a:t>
            </a:r>
            <a:r>
              <a:rPr lang="pl-PL" sz="2000" dirty="0"/>
              <a:t>karty </a:t>
            </a:r>
            <a:endParaRPr lang="pl-PL" sz="2000" dirty="0" smtClean="0"/>
          </a:p>
          <a:p>
            <a:r>
              <a:rPr lang="pl-PL" sz="2000" dirty="0"/>
              <a:t>-</a:t>
            </a:r>
            <a:r>
              <a:rPr lang="pl-PL" sz="2000" dirty="0" smtClean="0"/>
              <a:t>zestaw </a:t>
            </a:r>
            <a:r>
              <a:rPr lang="pl-PL" sz="2000" dirty="0"/>
              <a:t>wyjść (złącz</a:t>
            </a:r>
            <a:r>
              <a:rPr lang="pl-PL" sz="2000" dirty="0" smtClean="0"/>
              <a:t>)</a:t>
            </a:r>
          </a:p>
          <a:p>
            <a:r>
              <a:rPr lang="pl-PL" sz="2000" dirty="0"/>
              <a:t>-</a:t>
            </a:r>
            <a:r>
              <a:rPr lang="pl-PL" sz="2000" dirty="0" smtClean="0"/>
              <a:t>wbudowany </a:t>
            </a:r>
            <a:r>
              <a:rPr lang="pl-PL" sz="2000" dirty="0"/>
              <a:t>akcelerator 3D </a:t>
            </a:r>
            <a:endParaRPr lang="pl-PL" sz="2000" dirty="0" smtClean="0"/>
          </a:p>
          <a:p>
            <a:r>
              <a:rPr lang="pl-PL" sz="2000" dirty="0" smtClean="0"/>
              <a:t>Do </a:t>
            </a:r>
            <a:r>
              <a:rPr lang="pl-PL" sz="2000" dirty="0"/>
              <a:t>karty dołączona zostanie także płyta ze sterownikami oraz dodatkowym oprogramowaniem</a:t>
            </a:r>
          </a:p>
        </p:txBody>
      </p:sp>
      <p:sp>
        <p:nvSpPr>
          <p:cNvPr id="4" name="pole tekstowe 3"/>
          <p:cNvSpPr txBox="1"/>
          <p:nvPr/>
        </p:nvSpPr>
        <p:spPr>
          <a:xfrm>
            <a:off x="2664373" y="141890"/>
            <a:ext cx="6921062" cy="769441"/>
          </a:xfrm>
          <a:prstGeom prst="rect">
            <a:avLst/>
          </a:prstGeom>
          <a:noFill/>
        </p:spPr>
        <p:txBody>
          <a:bodyPr wrap="square" rtlCol="0">
            <a:spAutoFit/>
          </a:bodyPr>
          <a:lstStyle/>
          <a:p>
            <a:pPr algn="ctr"/>
            <a:r>
              <a:rPr lang="pl-PL" sz="4400" dirty="0" smtClean="0"/>
              <a:t>Budowa kart graficznych</a:t>
            </a:r>
            <a:endParaRPr lang="pl-PL" sz="4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33" t="22646" r="12273" b="6250"/>
          <a:stretch/>
        </p:blipFill>
        <p:spPr bwMode="auto">
          <a:xfrm>
            <a:off x="5033151" y="1649553"/>
            <a:ext cx="7158849" cy="410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2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5014552" y="242342"/>
            <a:ext cx="1988045" cy="769441"/>
          </a:xfrm>
          <a:prstGeom prst="rect">
            <a:avLst/>
          </a:prstGeom>
        </p:spPr>
        <p:txBody>
          <a:bodyPr wrap="none">
            <a:spAutoFit/>
          </a:bodyPr>
          <a:lstStyle/>
          <a:p>
            <a:r>
              <a:rPr lang="pl-PL" sz="4400" b="0" i="0" u="none" strike="noStrike" dirty="0" smtClean="0">
                <a:effectLst/>
              </a:rPr>
              <a:t>Historia</a:t>
            </a:r>
            <a:endParaRPr lang="pl-PL" sz="4400" dirty="0"/>
          </a:p>
        </p:txBody>
      </p:sp>
      <p:sp>
        <p:nvSpPr>
          <p:cNvPr id="5" name="Prostokąt 4"/>
          <p:cNvSpPr/>
          <p:nvPr/>
        </p:nvSpPr>
        <p:spPr>
          <a:xfrm>
            <a:off x="2960574" y="1429449"/>
            <a:ext cx="6096000" cy="4832092"/>
          </a:xfrm>
          <a:prstGeom prst="rect">
            <a:avLst/>
          </a:prstGeom>
        </p:spPr>
        <p:txBody>
          <a:bodyPr>
            <a:spAutoFit/>
          </a:bodyPr>
          <a:lstStyle/>
          <a:p>
            <a:r>
              <a:rPr lang="pl-PL" sz="2800" b="0" i="0" dirty="0" smtClean="0">
                <a:solidFill>
                  <a:srgbClr val="252525"/>
                </a:solidFill>
                <a:effectLst/>
              </a:rPr>
              <a:t>Pierwsze karty graficzne potrafiły jedynie wyświetlać znaki alfabetu łacińskiego ze zdefiniowanego w pamięci karty generatora znaków – tryb tekstowy. Kolejna generacja kart graficznych potrafiła już wyświetlać w odpowiednim kolorze poszczególne punkty (piksele) – tryb graficzny. Nowoczesne procesory graficzne udostępniają wiele funkcji ułatwiających i przyśpieszających pracę karty.</a:t>
            </a:r>
            <a:endParaRPr lang="pl-PL" sz="2800" dirty="0"/>
          </a:p>
        </p:txBody>
      </p:sp>
    </p:spTree>
    <p:extLst>
      <p:ext uri="{BB962C8B-B14F-4D97-AF65-F5344CB8AC3E}">
        <p14:creationId xmlns:p14="http://schemas.microsoft.com/office/powerpoint/2010/main" val="55403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110863516"/>
              </p:ext>
            </p:extLst>
          </p:nvPr>
        </p:nvGraphicFramePr>
        <p:xfrm>
          <a:off x="0" y="0"/>
          <a:ext cx="12192000" cy="6858000"/>
        </p:xfrm>
        <a:graphic>
          <a:graphicData uri="http://schemas.openxmlformats.org/drawingml/2006/table">
            <a:tbl>
              <a:tblPr firstRow="1" bandRow="1">
                <a:tableStyleId>{5C22544A-7EE6-4342-B048-85BDC9FD1C3A}</a:tableStyleId>
              </a:tblPr>
              <a:tblGrid>
                <a:gridCol w="6096000"/>
                <a:gridCol w="6096000"/>
              </a:tblGrid>
              <a:tr h="1589049">
                <a:tc>
                  <a:txBody>
                    <a:bodyPr/>
                    <a:lstStyle/>
                    <a:p>
                      <a:r>
                        <a:rPr lang="pl-PL" sz="4400" b="0" dirty="0" smtClean="0">
                          <a:latin typeface="Berlin Sans FB" panose="020E0602020502020306" pitchFamily="34" charset="0"/>
                        </a:rPr>
                        <a:t>Tryb tekstowy</a:t>
                      </a:r>
                      <a:endParaRPr lang="pl-PL" sz="4400" b="0" dirty="0">
                        <a:latin typeface="Berlin Sans FB" panose="020E0602020502020306" pitchFamily="34" charset="0"/>
                      </a:endParaRPr>
                    </a:p>
                  </a:txBody>
                  <a:tcPr marL="1476000" marR="432000" marT="396000">
                    <a:solidFill>
                      <a:srgbClr val="C00000"/>
                    </a:solidFill>
                  </a:tcPr>
                </a:tc>
                <a:tc>
                  <a:txBody>
                    <a:bodyPr/>
                    <a:lstStyle/>
                    <a:p>
                      <a:r>
                        <a:rPr lang="pl-PL" sz="4400" b="0" dirty="0" smtClean="0">
                          <a:latin typeface="Berlin Sans FB" panose="020E0602020502020306" pitchFamily="34" charset="0"/>
                        </a:rPr>
                        <a:t>Tryb graficzny</a:t>
                      </a:r>
                      <a:endParaRPr lang="pl-PL" sz="4400" b="0" dirty="0">
                        <a:latin typeface="Berlin Sans FB" panose="020E0602020502020306" pitchFamily="34" charset="0"/>
                      </a:endParaRPr>
                    </a:p>
                  </a:txBody>
                  <a:tcPr marL="1260000" marT="396000">
                    <a:solidFill>
                      <a:srgbClr val="C00000"/>
                    </a:solidFill>
                  </a:tcPr>
                </a:tc>
              </a:tr>
              <a:tr h="5268951">
                <a:tc>
                  <a:txBody>
                    <a:bodyPr/>
                    <a:lstStyle/>
                    <a:p>
                      <a:pPr algn="l"/>
                      <a:r>
                        <a:rPr lang="pl-PL" sz="3600" dirty="0" smtClean="0">
                          <a:latin typeface="+mn-lt"/>
                        </a:rPr>
                        <a:t>Wartościom poszczególnych bajtów pamięci są przypisane określone</a:t>
                      </a:r>
                      <a:r>
                        <a:rPr lang="pl-PL" sz="3600" baseline="0" dirty="0" smtClean="0">
                          <a:latin typeface="+mn-lt"/>
                        </a:rPr>
                        <a:t> symbole alfanumeryczne według tzw. tablicy kodowej.</a:t>
                      </a:r>
                      <a:endParaRPr lang="pl-PL" sz="3600" dirty="0">
                        <a:latin typeface="+mn-lt"/>
                      </a:endParaRPr>
                    </a:p>
                  </a:txBody>
                  <a:tcPr marL="360000" marT="288000">
                    <a:solidFill>
                      <a:schemeClr val="bg1">
                        <a:lumMod val="50000"/>
                        <a:alpha val="50000"/>
                      </a:schemeClr>
                    </a:solidFill>
                  </a:tcPr>
                </a:tc>
                <a:tc>
                  <a:txBody>
                    <a:bodyPr/>
                    <a:lstStyle/>
                    <a:p>
                      <a:r>
                        <a:rPr lang="pl-PL" sz="3600" dirty="0" smtClean="0"/>
                        <a:t>Obraz jest budowany z punktów (pikseli), których</a:t>
                      </a:r>
                      <a:r>
                        <a:rPr lang="pl-PL" sz="3600" baseline="0" dirty="0" smtClean="0"/>
                        <a:t> parametry są określane przez zawartość od jednego do kilku bajtów tzw. pamięci obrazu</a:t>
                      </a:r>
                      <a:endParaRPr lang="pl-PL" sz="3600" dirty="0"/>
                    </a:p>
                  </a:txBody>
                  <a:tcPr marL="360000" marR="0" marT="288000">
                    <a:solidFill>
                      <a:schemeClr val="bg1">
                        <a:lumMod val="50000"/>
                        <a:alpha val="50000"/>
                      </a:schemeClr>
                    </a:solidFill>
                  </a:tcPr>
                </a:tc>
              </a:tr>
            </a:tbl>
          </a:graphicData>
        </a:graphic>
      </p:graphicFrame>
    </p:spTree>
    <p:extLst>
      <p:ext uri="{BB962C8B-B14F-4D97-AF65-F5344CB8AC3E}">
        <p14:creationId xmlns:p14="http://schemas.microsoft.com/office/powerpoint/2010/main" val="394491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01283" y="431169"/>
            <a:ext cx="6096000" cy="1815882"/>
          </a:xfrm>
          <a:prstGeom prst="rect">
            <a:avLst/>
          </a:prstGeom>
        </p:spPr>
        <p:txBody>
          <a:bodyPr>
            <a:spAutoFit/>
          </a:bodyPr>
          <a:lstStyle/>
          <a:p>
            <a:r>
              <a:rPr lang="pl-PL" sz="2800" b="1" i="0" u="none" strike="noStrike" dirty="0" smtClean="0">
                <a:effectLst/>
              </a:rPr>
              <a:t>Procesor</a:t>
            </a:r>
            <a:r>
              <a:rPr lang="pl-PL" sz="2800" b="1" i="0" dirty="0" smtClean="0">
                <a:effectLst/>
              </a:rPr>
              <a:t> graficzny</a:t>
            </a:r>
            <a:r>
              <a:rPr lang="pl-PL" sz="2800" b="0" i="0" dirty="0" smtClean="0">
                <a:effectLst/>
              </a:rPr>
              <a:t>, inaczej </a:t>
            </a:r>
            <a:r>
              <a:rPr lang="pl-PL" sz="2800" b="1" i="0" dirty="0" smtClean="0">
                <a:effectLst/>
              </a:rPr>
              <a:t>GPU</a:t>
            </a:r>
            <a:r>
              <a:rPr lang="pl-PL" sz="2800" b="0" i="0" dirty="0" smtClean="0">
                <a:effectLst/>
              </a:rPr>
              <a:t> (</a:t>
            </a:r>
            <a:r>
              <a:rPr lang="pl-PL" sz="2800" b="0" i="0" u="none" strike="noStrike" dirty="0" smtClean="0">
                <a:effectLst/>
              </a:rPr>
              <a:t>ang.</a:t>
            </a:r>
            <a:r>
              <a:rPr lang="pl-PL" sz="2800" b="0" i="0" dirty="0" smtClean="0">
                <a:effectLst/>
              </a:rPr>
              <a:t> </a:t>
            </a:r>
            <a:r>
              <a:rPr lang="pl-PL" sz="2800" b="0" i="1" dirty="0" smtClean="0">
                <a:effectLst/>
              </a:rPr>
              <a:t>Graphics Processing Unit</a:t>
            </a:r>
            <a:r>
              <a:rPr lang="pl-PL" sz="2800" b="0" i="0" dirty="0" smtClean="0">
                <a:effectLst/>
              </a:rPr>
              <a:t>) – główna jednostka obliczeniowa znajdującą się w </a:t>
            </a:r>
            <a:r>
              <a:rPr lang="pl-PL" sz="2800" b="0" i="0" u="none" strike="noStrike" dirty="0" smtClean="0">
                <a:effectLst/>
              </a:rPr>
              <a:t>kartach graficznych</a:t>
            </a:r>
            <a:r>
              <a:rPr lang="pl-PL" sz="2800" b="0" i="0" dirty="0" smtClean="0">
                <a:effectLst/>
              </a:rPr>
              <a:t>.</a:t>
            </a:r>
            <a:endParaRPr lang="pl-PL" sz="2800" dirty="0"/>
          </a:p>
        </p:txBody>
      </p:sp>
      <p:sp>
        <p:nvSpPr>
          <p:cNvPr id="3" name="Prostokąt 2"/>
          <p:cNvSpPr/>
          <p:nvPr/>
        </p:nvSpPr>
        <p:spPr>
          <a:xfrm>
            <a:off x="5883215" y="3828546"/>
            <a:ext cx="6096000" cy="2677656"/>
          </a:xfrm>
          <a:prstGeom prst="rect">
            <a:avLst/>
          </a:prstGeom>
        </p:spPr>
        <p:txBody>
          <a:bodyPr>
            <a:spAutoFit/>
          </a:bodyPr>
          <a:lstStyle/>
          <a:p>
            <a:r>
              <a:rPr lang="pl-PL" sz="2400" b="0" i="0" dirty="0" smtClean="0">
                <a:effectLst/>
              </a:rPr>
              <a:t>Jako pierwsza tego terminu użyła firma </a:t>
            </a:r>
            <a:r>
              <a:rPr lang="pl-PL" sz="2400" b="0" i="0" strike="noStrike" dirty="0" err="1" smtClean="0">
                <a:effectLst/>
              </a:rPr>
              <a:t>Nvidia</a:t>
            </a:r>
            <a:r>
              <a:rPr lang="pl-PL" sz="2400" b="0" i="0" dirty="0" smtClean="0">
                <a:effectLst/>
              </a:rPr>
              <a:t>, wprowadzając na rynek karty graficzne </a:t>
            </a:r>
            <a:r>
              <a:rPr lang="pl-PL" sz="2400" b="0" i="0" strike="noStrike" dirty="0" err="1" smtClean="0">
                <a:effectLst/>
              </a:rPr>
              <a:t>GeForce</a:t>
            </a:r>
            <a:r>
              <a:rPr lang="pl-PL" sz="2400" b="0" i="0" strike="noStrike" dirty="0" smtClean="0">
                <a:effectLst/>
              </a:rPr>
              <a:t> 256</a:t>
            </a:r>
            <a:r>
              <a:rPr lang="pl-PL" sz="2400" b="0" i="0" dirty="0" smtClean="0">
                <a:effectLst/>
              </a:rPr>
              <a:t> w </a:t>
            </a:r>
            <a:r>
              <a:rPr lang="pl-PL" sz="2400" b="0" i="0" strike="noStrike" dirty="0" smtClean="0">
                <a:effectLst/>
              </a:rPr>
              <a:t>1999</a:t>
            </a:r>
            <a:r>
              <a:rPr lang="pl-PL" sz="2400" b="0" i="0" dirty="0" smtClean="0">
                <a:effectLst/>
              </a:rPr>
              <a:t> roku. Głównym zadaniem GPU było wykonywanie obliczeń potrzebnych do uzyskania </a:t>
            </a:r>
            <a:r>
              <a:rPr lang="pl-PL" sz="2400" b="0" i="0" strike="noStrike" dirty="0" smtClean="0">
                <a:effectLst/>
              </a:rPr>
              <a:t>grafiki 3D</a:t>
            </a:r>
            <a:r>
              <a:rPr lang="pl-PL" sz="2400" b="0" i="0" dirty="0" smtClean="0">
                <a:effectLst/>
              </a:rPr>
              <a:t>, co spowodowało uwolnienie głównego procesora (</a:t>
            </a:r>
            <a:r>
              <a:rPr lang="pl-PL" sz="2400" b="0" i="0" strike="noStrike" dirty="0" smtClean="0">
                <a:effectLst/>
              </a:rPr>
              <a:t>CPU</a:t>
            </a:r>
            <a:r>
              <a:rPr lang="pl-PL" sz="2400" b="0" i="0" dirty="0" smtClean="0">
                <a:effectLst/>
              </a:rPr>
              <a:t>) od konieczności wykonywania tego zadania.</a:t>
            </a:r>
            <a:endParaRPr lang="pl-PL" sz="2400" dirty="0"/>
          </a:p>
        </p:txBody>
      </p:sp>
      <p:pic>
        <p:nvPicPr>
          <p:cNvPr id="4" name="Picture 2" descr="Znalezione obrazy dla zapytania nvi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3" y="3713270"/>
            <a:ext cx="5496940" cy="290820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frontiersin.org/files/Articles/129827/fbioe-03-00028-HTML-r1/image_m/fbioe-03-00028-g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988" y="357908"/>
            <a:ext cx="5126454" cy="335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00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39306" y="529919"/>
            <a:ext cx="6096000" cy="5262979"/>
          </a:xfrm>
          <a:prstGeom prst="rect">
            <a:avLst/>
          </a:prstGeom>
        </p:spPr>
        <p:txBody>
          <a:bodyPr>
            <a:spAutoFit/>
          </a:bodyPr>
          <a:lstStyle/>
          <a:p>
            <a:r>
              <a:rPr lang="pl-PL" sz="2800" b="0" i="0" dirty="0" smtClean="0">
                <a:effectLst/>
              </a:rPr>
              <a:t>W nowych układach graficznych zrezygnowano ze sztywnego schematu obliczeń, dając użytkownikowi pewną ilość jednakowych "rdzeni", które może on sobie zaprogramować (przy pomocy </a:t>
            </a:r>
            <a:r>
              <a:rPr lang="pl-PL" sz="2800" b="0" i="0" u="none" strike="noStrike" dirty="0" err="1" smtClean="0">
                <a:effectLst/>
              </a:rPr>
              <a:t>shaderów</a:t>
            </a:r>
            <a:r>
              <a:rPr lang="pl-PL" sz="2800" b="0" i="0" u="none" strike="noStrike" dirty="0" smtClean="0">
                <a:effectLst/>
              </a:rPr>
              <a:t>*</a:t>
            </a:r>
            <a:r>
              <a:rPr lang="pl-PL" sz="2800" b="0" i="0" dirty="0" smtClean="0">
                <a:effectLst/>
              </a:rPr>
              <a:t>) do wyświetlania dowolnych efektów graficznych. Umożliwia to też wykorzystanie karty graficznej jako procesora ogólnego przeznaczenia (GPGPU), zdolnego do przeliczania dużych zbiorów uporządkowanych danych.</a:t>
            </a:r>
            <a:endParaRPr lang="pl-PL" sz="2800" dirty="0"/>
          </a:p>
        </p:txBody>
      </p:sp>
      <p:sp>
        <p:nvSpPr>
          <p:cNvPr id="3" name="Prostokąt 2"/>
          <p:cNvSpPr/>
          <p:nvPr/>
        </p:nvSpPr>
        <p:spPr>
          <a:xfrm>
            <a:off x="120770" y="6488668"/>
            <a:ext cx="12192000" cy="369332"/>
          </a:xfrm>
          <a:prstGeom prst="rect">
            <a:avLst/>
          </a:prstGeom>
        </p:spPr>
        <p:txBody>
          <a:bodyPr wrap="square">
            <a:spAutoFit/>
          </a:bodyPr>
          <a:lstStyle/>
          <a:p>
            <a:r>
              <a:rPr lang="pl-PL" b="1" i="0" dirty="0" smtClean="0">
                <a:solidFill>
                  <a:srgbClr val="222222"/>
                </a:solidFill>
                <a:effectLst/>
                <a:latin typeface="arial" panose="020B0604020202020204" pitchFamily="34" charset="0"/>
              </a:rPr>
              <a:t>*</a:t>
            </a:r>
            <a:r>
              <a:rPr lang="pl-PL" b="1" i="0" dirty="0" err="1" smtClean="0">
                <a:solidFill>
                  <a:srgbClr val="222222"/>
                </a:solidFill>
                <a:effectLst/>
                <a:latin typeface="arial" panose="020B0604020202020204" pitchFamily="34" charset="0"/>
              </a:rPr>
              <a:t>Shader</a:t>
            </a:r>
            <a:r>
              <a:rPr lang="pl-PL" b="0" i="0" dirty="0" smtClean="0">
                <a:solidFill>
                  <a:srgbClr val="222222"/>
                </a:solidFill>
                <a:effectLst/>
                <a:latin typeface="arial" panose="020B0604020202020204" pitchFamily="34" charset="0"/>
              </a:rPr>
              <a:t> – krótki program komputerowy, który w grafice trójwymiarowej opisuje właściwości pikseli oraz wierzchołków</a:t>
            </a:r>
            <a:endParaRPr lang="pl-PL" dirty="0"/>
          </a:p>
        </p:txBody>
      </p:sp>
      <p:pic>
        <p:nvPicPr>
          <p:cNvPr id="2050" name="Picture 2" descr="Znalezione obrazy dla zapytania shader grap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374" y="350177"/>
            <a:ext cx="4812761" cy="3340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nalezione obrazy dla zapytania GPGP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9374" y="3690378"/>
            <a:ext cx="4812761" cy="267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9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565684" y="664357"/>
            <a:ext cx="4635062" cy="369332"/>
          </a:xfrm>
          <a:prstGeom prst="rect">
            <a:avLst/>
          </a:prstGeom>
          <a:noFill/>
        </p:spPr>
        <p:txBody>
          <a:bodyPr wrap="square" rtlCol="0">
            <a:spAutoFit/>
          </a:bodyPr>
          <a:lstStyle/>
          <a:p>
            <a:r>
              <a:rPr lang="pl-PL" dirty="0" smtClean="0"/>
              <a:t>Film przedstawia różnicę między CPU a GPU</a:t>
            </a:r>
            <a:endParaRPr lang="pl-PL" dirty="0"/>
          </a:p>
        </p:txBody>
      </p:sp>
      <p:sp>
        <p:nvSpPr>
          <p:cNvPr id="2" name="Prostokąt 1"/>
          <p:cNvSpPr/>
          <p:nvPr/>
        </p:nvSpPr>
        <p:spPr>
          <a:xfrm>
            <a:off x="3681332" y="3244334"/>
            <a:ext cx="4829335" cy="369332"/>
          </a:xfrm>
          <a:prstGeom prst="rect">
            <a:avLst/>
          </a:prstGeom>
        </p:spPr>
        <p:txBody>
          <a:bodyPr wrap="none">
            <a:spAutoFit/>
          </a:bodyPr>
          <a:lstStyle/>
          <a:p>
            <a:r>
              <a:rPr lang="pl-PL" dirty="0"/>
              <a:t>https://www.youtube.com/watch?v=-P28LKWTzrI</a:t>
            </a:r>
          </a:p>
        </p:txBody>
      </p:sp>
    </p:spTree>
    <p:extLst>
      <p:ext uri="{BB962C8B-B14F-4D97-AF65-F5344CB8AC3E}">
        <p14:creationId xmlns:p14="http://schemas.microsoft.com/office/powerpoint/2010/main" val="14155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16247" y="889843"/>
            <a:ext cx="4433584" cy="5324535"/>
          </a:xfrm>
          <a:prstGeom prst="rect">
            <a:avLst/>
          </a:prstGeom>
        </p:spPr>
        <p:txBody>
          <a:bodyPr wrap="square">
            <a:spAutoFit/>
          </a:bodyPr>
          <a:lstStyle/>
          <a:p>
            <a:r>
              <a:rPr lang="pl-PL" sz="2000" b="1" i="0" dirty="0" smtClean="0">
                <a:effectLst/>
              </a:rPr>
              <a:t>Procesory zintegrowane</a:t>
            </a:r>
          </a:p>
          <a:p>
            <a:r>
              <a:rPr lang="pl-PL" sz="2000" b="0" i="0" dirty="0" smtClean="0">
                <a:effectLst/>
              </a:rPr>
              <a:t>Rozwiązaniem stosowanym przez wielu producentów płyt głównych jest instalacja procesora graficznego zintegrowanego z </a:t>
            </a:r>
            <a:r>
              <a:rPr lang="pl-PL" sz="2000" b="0" i="0" strike="noStrike" dirty="0" smtClean="0">
                <a:effectLst/>
              </a:rPr>
              <a:t>chipsetem</a:t>
            </a:r>
            <a:r>
              <a:rPr lang="pl-PL" sz="2000" b="0" i="0" dirty="0" smtClean="0">
                <a:effectLst/>
              </a:rPr>
              <a:t> na mostku północnym lub bezpośrednio w </a:t>
            </a:r>
            <a:r>
              <a:rPr lang="pl-PL" sz="2000" b="0" i="0" strike="noStrike" dirty="0" smtClean="0">
                <a:effectLst/>
              </a:rPr>
              <a:t>APU</a:t>
            </a:r>
            <a:r>
              <a:rPr lang="pl-PL" sz="2000" b="0" i="0" dirty="0" smtClean="0">
                <a:effectLst/>
              </a:rPr>
              <a:t>. Jest to przede wszystkim tańsze rozwiązanie, gdyż wdrażane jest w trakcie produkcji samych płyt głównych i nie pochłania dodatkowych zasobów, ale zainstalowane w ten sposób układy graficzne charakteryzują się o wiele mniejszą wydajnością. Zintegrowane procesory graficzne wykorzystują pamięć RAM, przez co mogą zmniejszać możliwości operacyjne głównej jednostki </a:t>
            </a:r>
            <a:r>
              <a:rPr lang="pl-PL" sz="2000" b="0" i="0" strike="noStrike" dirty="0" smtClean="0">
                <a:effectLst/>
              </a:rPr>
              <a:t>CPU</a:t>
            </a:r>
            <a:r>
              <a:rPr lang="pl-PL" sz="2000" b="0" i="0" dirty="0" smtClean="0">
                <a:effectLst/>
              </a:rPr>
              <a:t>.</a:t>
            </a:r>
            <a:endParaRPr lang="pl-PL" sz="2000" b="0" i="0" dirty="0">
              <a:effectLst/>
            </a:endParaRPr>
          </a:p>
        </p:txBody>
      </p:sp>
      <p:sp>
        <p:nvSpPr>
          <p:cNvPr id="4" name="Prostokąt 3"/>
          <p:cNvSpPr/>
          <p:nvPr/>
        </p:nvSpPr>
        <p:spPr>
          <a:xfrm>
            <a:off x="225469" y="889843"/>
            <a:ext cx="5282105" cy="5632311"/>
          </a:xfrm>
          <a:prstGeom prst="rect">
            <a:avLst/>
          </a:prstGeom>
        </p:spPr>
        <p:txBody>
          <a:bodyPr wrap="square">
            <a:spAutoFit/>
          </a:bodyPr>
          <a:lstStyle/>
          <a:p>
            <a:r>
              <a:rPr lang="pl-PL" sz="2000" b="1" dirty="0"/>
              <a:t>Oddzielne karty grafiki</a:t>
            </a:r>
          </a:p>
          <a:p>
            <a:r>
              <a:rPr lang="pl-PL" sz="2000" dirty="0"/>
              <a:t>Najbardziej zaawansowane procesory graficzne używane są obecnie w niezależnych urządzeniach, które nazywa się „dedykowanymi kartami graficznymi”. Takie karty montuje się na płytach głównych, za pomocą dedykowanych do takich zastosowań złącz jak PCI Express x16 lub starsze AGP charakteryzujących się odpowiednio dużą przepustowością transferu danych dla różnych kart. Procesory graficzne projektowane są do współpracy z pamięcią RAM znajdującą się na kartach graficznych (obecnie jest to wersja GDDR5). Dzięki technologiom </a:t>
            </a:r>
            <a:r>
              <a:rPr lang="pl-PL" sz="2000" dirty="0" err="1"/>
              <a:t>CrossFire</a:t>
            </a:r>
            <a:r>
              <a:rPr lang="pl-PL" sz="2000" dirty="0"/>
              <a:t> i SLI nowoczesne płyty główne pozwalają na współpracę wielu procesorów graficznych równocześnie na jednej platformie, zwiększając tym samym wydajność całego systemu.</a:t>
            </a:r>
          </a:p>
        </p:txBody>
      </p:sp>
      <p:sp>
        <p:nvSpPr>
          <p:cNvPr id="5" name="Prostokąt 4"/>
          <p:cNvSpPr/>
          <p:nvPr/>
        </p:nvSpPr>
        <p:spPr>
          <a:xfrm>
            <a:off x="4709621" y="118034"/>
            <a:ext cx="2046842" cy="523220"/>
          </a:xfrm>
          <a:prstGeom prst="rect">
            <a:avLst/>
          </a:prstGeom>
        </p:spPr>
        <p:txBody>
          <a:bodyPr wrap="none">
            <a:spAutoFit/>
          </a:bodyPr>
          <a:lstStyle/>
          <a:p>
            <a:r>
              <a:rPr lang="pl-PL" sz="2800" dirty="0" smtClean="0">
                <a:solidFill>
                  <a:srgbClr val="000000"/>
                </a:solidFill>
              </a:rPr>
              <a:t>Rodzaje GPU</a:t>
            </a:r>
            <a:endParaRPr lang="pl-PL" sz="2800" dirty="0">
              <a:solidFill>
                <a:srgbClr val="000000"/>
              </a:solidFill>
            </a:endParaRPr>
          </a:p>
        </p:txBody>
      </p:sp>
    </p:spTree>
    <p:extLst>
      <p:ext uri="{BB962C8B-B14F-4D97-AF65-F5344CB8AC3E}">
        <p14:creationId xmlns:p14="http://schemas.microsoft.com/office/powerpoint/2010/main" val="219585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1347</Words>
  <Application>Microsoft Office PowerPoint</Application>
  <PresentationFormat>Niestandardowy</PresentationFormat>
  <Paragraphs>108</Paragraphs>
  <Slides>25</Slides>
  <Notes>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Motyw pakietu Office</vt:lpstr>
      <vt:lpstr>Badanie kart graficznych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Badanie kart graficznych</dc:title>
  <dc:creator>Użytkownik systemu Windows</dc:creator>
  <cp:lastModifiedBy>Uczen</cp:lastModifiedBy>
  <cp:revision>35</cp:revision>
  <dcterms:created xsi:type="dcterms:W3CDTF">2016-11-04T06:30:23Z</dcterms:created>
  <dcterms:modified xsi:type="dcterms:W3CDTF">2016-11-10T07:41:26Z</dcterms:modified>
</cp:coreProperties>
</file>