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7" r:id="rId4"/>
    <p:sldId id="258" r:id="rId5"/>
    <p:sldId id="259" r:id="rId6"/>
    <p:sldId id="261" r:id="rId7"/>
    <p:sldId id="262" r:id="rId8"/>
    <p:sldId id="263" r:id="rId9"/>
    <p:sldId id="265" r:id="rId10"/>
    <p:sldId id="266" r:id="rId11"/>
    <p:sldId id="267" r:id="rId12"/>
    <p:sldId id="270" r:id="rId13"/>
    <p:sldId id="271" r:id="rId14"/>
    <p:sldId id="272" r:id="rId15"/>
    <p:sldId id="273" r:id="rId16"/>
    <p:sldId id="274" r:id="rId17"/>
    <p:sldId id="268" r:id="rId18"/>
    <p:sldId id="269" r:id="rId19"/>
    <p:sldId id="278" r:id="rId20"/>
    <p:sldId id="279" r:id="rId21"/>
    <p:sldId id="280" r:id="rId22"/>
    <p:sldId id="275" r:id="rId23"/>
    <p:sldId id="276" r:id="rId24"/>
    <p:sldId id="277" r:id="rId2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pPr/>
              <a:t>2016-10-06</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pPr/>
              <a:t>‹#›</a:t>
            </a:fld>
            <a:endParaRPr lang="pl-PL"/>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pPr/>
              <a:t>2016-10-06</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683568" y="188640"/>
            <a:ext cx="7772400" cy="1470025"/>
          </a:xfrm>
        </p:spPr>
        <p:txBody>
          <a:bodyPr>
            <a:noAutofit/>
          </a:bodyPr>
          <a:lstStyle/>
          <a:p>
            <a:r>
              <a:rPr lang="pl-PL" sz="9600" dirty="0" smtClean="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BIOS</a:t>
            </a:r>
            <a:endParaRPr lang="pl-PL" sz="9600" dirty="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endParaRPr>
          </a:p>
        </p:txBody>
      </p:sp>
      <p:sp>
        <p:nvSpPr>
          <p:cNvPr id="3" name="Podtytuł 2"/>
          <p:cNvSpPr>
            <a:spLocks noGrp="1"/>
          </p:cNvSpPr>
          <p:nvPr>
            <p:ph type="subTitle" idx="1"/>
          </p:nvPr>
        </p:nvSpPr>
        <p:spPr/>
        <p:txBody>
          <a:bodyPr/>
          <a:lstStyle/>
          <a:p>
            <a:endParaRPr lang="pl-PL" dirty="0"/>
          </a:p>
        </p:txBody>
      </p:sp>
      <p:sp>
        <p:nvSpPr>
          <p:cNvPr id="4" name="Prostokąt 3"/>
          <p:cNvSpPr/>
          <p:nvPr/>
        </p:nvSpPr>
        <p:spPr>
          <a:xfrm>
            <a:off x="683568" y="3356992"/>
            <a:ext cx="7967874" cy="2554545"/>
          </a:xfrm>
          <a:prstGeom prst="rect">
            <a:avLst/>
          </a:prstGeom>
        </p:spPr>
        <p:txBody>
          <a:bodyPr wrap="square">
            <a:spAutoFit/>
          </a:bodyPr>
          <a:lstStyle/>
          <a:p>
            <a:pPr algn="ctr"/>
            <a:r>
              <a:rPr lang="pl-PL" sz="8000" dirty="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Mikołaj Lemański </a:t>
            </a:r>
            <a:r>
              <a:rPr lang="pl-PL" sz="8000" dirty="0" err="1">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kl.IJ</a:t>
            </a:r>
            <a:endParaRPr lang="pl-PL" sz="8000" dirty="0"/>
          </a:p>
        </p:txBody>
      </p:sp>
    </p:spTree>
    <p:extLst>
      <p:ext uri="{BB962C8B-B14F-4D97-AF65-F5344CB8AC3E}">
        <p14:creationId xmlns="" xmlns:p14="http://schemas.microsoft.com/office/powerpoint/2010/main" val="3743574146"/>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23528" y="404664"/>
            <a:ext cx="8604448" cy="3877985"/>
          </a:xfrm>
          <a:prstGeom prst="rect">
            <a:avLst/>
          </a:prstGeom>
        </p:spPr>
        <p:txBody>
          <a:bodyPr wrap="square">
            <a:spAutoFit/>
          </a:bodyPr>
          <a:lstStyle/>
          <a:p>
            <a:r>
              <a:rPr lang="pl-PL" sz="2200" dirty="0">
                <a:solidFill>
                  <a:schemeClr val="bg1"/>
                </a:solidFill>
              </a:rPr>
              <a:t>Następnie BIOS ustala tabelę wektorów przerwań i z pamięci CMOS ładuje konfigurację użytkownika. Żądania przerwań zgłaszane przez urządzenia są w pierwszej kolejności obsługiwane przez dedykowany programowalny kontroler przerwań (</a:t>
            </a:r>
            <a:r>
              <a:rPr lang="pl-PL" sz="2200" dirty="0" err="1">
                <a:solidFill>
                  <a:schemeClr val="bg1"/>
                </a:solidFill>
              </a:rPr>
              <a:t>Programmable</a:t>
            </a:r>
            <a:r>
              <a:rPr lang="pl-PL" sz="2200" dirty="0">
                <a:solidFill>
                  <a:schemeClr val="bg1"/>
                </a:solidFill>
              </a:rPr>
              <a:t> </a:t>
            </a:r>
            <a:r>
              <a:rPr lang="pl-PL" sz="2200" dirty="0" err="1">
                <a:solidFill>
                  <a:schemeClr val="bg1"/>
                </a:solidFill>
              </a:rPr>
              <a:t>Interrupt</a:t>
            </a:r>
            <a:r>
              <a:rPr lang="pl-PL" sz="2200" dirty="0">
                <a:solidFill>
                  <a:schemeClr val="bg1"/>
                </a:solidFill>
              </a:rPr>
              <a:t> Controller – PIC), który wysyła je już bezpośrednio do procesora. W tym samym momencie procesor przerywa bieżące obliczenia i potwierdza kontrolerowi otrzymanie przerwania. Następnie CPU odczytuje numer przydzielonego przez kontroler PIC przerwania (tzw. wektor) i używa go jako indeksu w tabeli wektorów przerwań.</a:t>
            </a:r>
            <a:r>
              <a:rPr lang="pl-PL" sz="2400" dirty="0">
                <a:solidFill>
                  <a:schemeClr val="bg1"/>
                </a:solidFill>
              </a:rPr>
              <a:t/>
            </a:r>
            <a:br>
              <a:rPr lang="pl-PL" sz="2400" dirty="0">
                <a:solidFill>
                  <a:schemeClr val="bg1"/>
                </a:solidFill>
              </a:rPr>
            </a:br>
            <a:r>
              <a:rPr lang="pl-PL" sz="2400" dirty="0">
                <a:solidFill>
                  <a:schemeClr val="bg1"/>
                </a:solidFill>
              </a:rPr>
              <a:t/>
            </a:r>
            <a:br>
              <a:rPr lang="pl-PL" sz="2400" dirty="0">
                <a:solidFill>
                  <a:schemeClr val="bg1"/>
                </a:solidFill>
              </a:rPr>
            </a:br>
            <a:endParaRPr lang="pl-PL" sz="2400" dirty="0">
              <a:solidFill>
                <a:schemeClr val="bg1"/>
              </a:solidFill>
            </a:endParaRPr>
          </a:p>
        </p:txBody>
      </p:sp>
      <p:pic>
        <p:nvPicPr>
          <p:cNvPr id="7171" name="Picture 3"/>
          <p:cNvPicPr>
            <a:picLocks noChangeAspect="1" noChangeArrowheads="1"/>
          </p:cNvPicPr>
          <p:nvPr/>
        </p:nvPicPr>
        <p:blipFill>
          <a:blip r:embed="rId2" cstate="print">
            <a:extLst>
              <a:ext uri="{BEBA8EAE-BF5A-486C-A8C5-ECC9F3942E4B}">
                <a14:imgProps xmlns="" xmlns:a14="http://schemas.microsoft.com/office/drawing/2010/main">
                  <a14:imgLayer r:embed="rId3">
                    <a14:imgEffect>
                      <a14:backgroundRemoval t="17057" b="58073" l="24744" r="73646"/>
                    </a14:imgEffect>
                  </a14:imgLayer>
                </a14:imgProps>
              </a:ext>
              <a:ext uri="{28A0092B-C50C-407E-A947-70E740481C1C}">
                <a14:useLocalDpi xmlns="" xmlns:a14="http://schemas.microsoft.com/office/drawing/2010/main" val="0"/>
              </a:ext>
            </a:extLst>
          </a:blip>
          <a:srcRect l="25898" t="18428" r="27232" b="48226"/>
          <a:stretch>
            <a:fillRect/>
          </a:stretch>
        </p:blipFill>
        <p:spPr bwMode="auto">
          <a:xfrm>
            <a:off x="1187624" y="3501008"/>
            <a:ext cx="6840760" cy="27363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97285656"/>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8568952" cy="5509200"/>
          </a:xfrm>
          <a:prstGeom prst="rect">
            <a:avLst/>
          </a:prstGeom>
        </p:spPr>
        <p:txBody>
          <a:bodyPr wrap="square">
            <a:spAutoFit/>
          </a:bodyPr>
          <a:lstStyle/>
          <a:p>
            <a:r>
              <a:rPr lang="pl-PL" sz="2200" dirty="0">
                <a:solidFill>
                  <a:schemeClr val="bg1"/>
                </a:solidFill>
                <a:effectLst>
                  <a:outerShdw blurRad="38100" dist="38100" dir="2700000" algn="tl">
                    <a:srgbClr val="000000">
                      <a:alpha val="43137"/>
                    </a:srgbClr>
                  </a:outerShdw>
                </a:effectLst>
              </a:rPr>
              <a:t>Tabela zawiera adresy procedur obsługi dla każdego przerwania. Procedury te muszą zostać wykonane w celu obsługi przerwania. Ze względu na to, że dostępna jest ograniczona liczba przerwań, w nowoczesnych systemach niektóre urządzenia (a dokładnie ich sterowniki) współdzielą te same przerwania (</a:t>
            </a:r>
            <a:r>
              <a:rPr lang="pl-PL" sz="2200" dirty="0" err="1">
                <a:solidFill>
                  <a:schemeClr val="bg1"/>
                </a:solidFill>
                <a:effectLst>
                  <a:outerShdw blurRad="38100" dist="38100" dir="2700000" algn="tl">
                    <a:srgbClr val="000000">
                      <a:alpha val="43137"/>
                    </a:srgbClr>
                  </a:outerShdw>
                </a:effectLst>
              </a:rPr>
              <a:t>Interrupt</a:t>
            </a:r>
            <a:r>
              <a:rPr lang="pl-PL" sz="2200" dirty="0">
                <a:solidFill>
                  <a:schemeClr val="bg1"/>
                </a:solidFill>
                <a:effectLst>
                  <a:outerShdw blurRad="38100" dist="38100" dir="2700000" algn="tl">
                    <a:srgbClr val="000000">
                      <a:alpha val="43137"/>
                    </a:srgbClr>
                  </a:outerShdw>
                </a:effectLst>
              </a:rPr>
              <a:t> </a:t>
            </a:r>
            <a:r>
              <a:rPr lang="pl-PL" sz="2200" dirty="0" err="1">
                <a:solidFill>
                  <a:schemeClr val="bg1"/>
                </a:solidFill>
                <a:effectLst>
                  <a:outerShdw blurRad="38100" dist="38100" dir="2700000" algn="tl">
                    <a:srgbClr val="000000">
                      <a:alpha val="43137"/>
                    </a:srgbClr>
                  </a:outerShdw>
                </a:effectLst>
              </a:rPr>
              <a:t>Sharing</a:t>
            </a:r>
            <a:r>
              <a:rPr lang="pl-PL" sz="2200" dirty="0">
                <a:solidFill>
                  <a:schemeClr val="bg1"/>
                </a:solidFill>
                <a:effectLst>
                  <a:outerShdw blurRad="38100" dist="38100" dir="2700000" algn="tl">
                    <a:srgbClr val="000000">
                      <a:alpha val="43137"/>
                    </a:srgbClr>
                  </a:outerShdw>
                </a:effectLst>
              </a:rPr>
              <a:t>). Wszystkie sterowniki muszą jednak uruchamiać procedury obsługi tylko wtedy, gdy pojawia się przerwanie wywołujące przyporządkowane im urządzenia. Jeśli poszczególne sterowniki nie są zaprogramowane optymalnie i któryś z nich jest uaktywniany przez zbyt długi czas, mogą pojawić się problemy. Sterowniki zapisują dane do bufora, który w takich przypadkach szybko się przepełnia, co może prowadzić do utraty danych. Z tego powodu nowoczesne urządzenia peryferyjne są obsługiwane bezpośrednio przez system operacyjny, który już sam dba o dynamiczne przydzielanie poszczególnych żądań przerwań.</a:t>
            </a:r>
            <a:r>
              <a:rPr lang="pl-PL" sz="2200" dirty="0"/>
              <a:t/>
            </a:r>
            <a:br>
              <a:rPr lang="pl-PL" sz="2200" dirty="0"/>
            </a:br>
            <a:r>
              <a:rPr lang="pl-PL" sz="2200" dirty="0"/>
              <a:t/>
            </a:r>
            <a:br>
              <a:rPr lang="pl-PL" sz="2200" dirty="0"/>
            </a:br>
            <a:endParaRPr lang="pl-PL" sz="2200" dirty="0"/>
          </a:p>
        </p:txBody>
      </p:sp>
    </p:spTree>
    <p:extLst>
      <p:ext uri="{BB962C8B-B14F-4D97-AF65-F5344CB8AC3E}">
        <p14:creationId xmlns="" xmlns:p14="http://schemas.microsoft.com/office/powerpoint/2010/main" val="205330006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836712"/>
            <a:ext cx="6858000" cy="3477875"/>
          </a:xfrm>
          <a:prstGeom prst="rect">
            <a:avLst/>
          </a:prstGeom>
        </p:spPr>
        <p:txBody>
          <a:bodyPr wrap="square">
            <a:spAutoFit/>
          </a:bodyPr>
          <a:lstStyle/>
          <a:p>
            <a:r>
              <a:rPr lang="pl-PL" sz="2200" dirty="0" smtClean="0">
                <a:solidFill>
                  <a:schemeClr val="bg1"/>
                </a:solidFill>
              </a:rPr>
              <a:t>Po </a:t>
            </a:r>
            <a:r>
              <a:rPr lang="pl-PL" sz="2200" b="1" dirty="0">
                <a:solidFill>
                  <a:schemeClr val="bg1"/>
                </a:solidFill>
              </a:rPr>
              <a:t>4,8200 </a:t>
            </a:r>
            <a:r>
              <a:rPr lang="pl-PL" sz="2200" b="1" dirty="0" smtClean="0">
                <a:solidFill>
                  <a:schemeClr val="bg1"/>
                </a:solidFill>
              </a:rPr>
              <a:t>s</a:t>
            </a:r>
            <a:r>
              <a:rPr lang="pl-PL" sz="2200" dirty="0" smtClean="0">
                <a:solidFill>
                  <a:schemeClr val="bg1"/>
                </a:solidFill>
              </a:rPr>
              <a:t> BIOS </a:t>
            </a:r>
            <a:r>
              <a:rPr lang="pl-PL" sz="2200" dirty="0">
                <a:solidFill>
                  <a:schemeClr val="bg1"/>
                </a:solidFill>
              </a:rPr>
              <a:t>testuje poprawność przydzielania </a:t>
            </a:r>
            <a:br>
              <a:rPr lang="pl-PL" sz="2200" dirty="0">
                <a:solidFill>
                  <a:schemeClr val="bg1"/>
                </a:solidFill>
              </a:rPr>
            </a:br>
            <a:r>
              <a:rPr lang="pl-PL" sz="2200" dirty="0">
                <a:solidFill>
                  <a:schemeClr val="bg1"/>
                </a:solidFill>
              </a:rPr>
              <a:t>i adresowania pamięci RAM w obrębie jej pierwszego megabajta. W tym celu procedura POST zapisuje do pamięci przykładowe dane i później porównuje je z wzorcowymi. Następnie sprawdzane są interfejs graficzny i karta grafiki – BIOS sprawdza,</a:t>
            </a:r>
            <a:br>
              <a:rPr lang="pl-PL" sz="2200" dirty="0">
                <a:solidFill>
                  <a:schemeClr val="bg1"/>
                </a:solidFill>
              </a:rPr>
            </a:br>
            <a:r>
              <a:rPr lang="pl-PL" sz="2200" dirty="0">
                <a:solidFill>
                  <a:schemeClr val="bg1"/>
                </a:solidFill>
              </a:rPr>
              <a:t>z jakim typem układu wideo ma do czynienia, a później przeprowadza serię testów karty i monitora. Dopiero teraz, gdy pojawią się jakieś błędy, komunikaty o nich zostaną wyświetlone na ekranie</a:t>
            </a:r>
            <a:r>
              <a:rPr lang="pl-PL" sz="2200" dirty="0" smtClean="0">
                <a:solidFill>
                  <a:schemeClr val="bg1"/>
                </a:solidFill>
              </a:rPr>
              <a:t>.</a:t>
            </a:r>
            <a:endParaRPr lang="pl-PL" sz="2200" dirty="0">
              <a:solidFill>
                <a:schemeClr val="bg1"/>
              </a:solidFill>
            </a:endParaRPr>
          </a:p>
        </p:txBody>
      </p:sp>
    </p:spTree>
    <p:extLst>
      <p:ext uri="{BB962C8B-B14F-4D97-AF65-F5344CB8AC3E}">
        <p14:creationId xmlns="" xmlns:p14="http://schemas.microsoft.com/office/powerpoint/2010/main" val="1458892164"/>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95536" y="404664"/>
            <a:ext cx="8186076" cy="6093976"/>
          </a:xfrm>
          <a:prstGeom prst="rect">
            <a:avLst/>
          </a:prstGeom>
        </p:spPr>
        <p:txBody>
          <a:bodyPr wrap="square">
            <a:spAutoFit/>
          </a:bodyPr>
          <a:lstStyle/>
          <a:p>
            <a:r>
              <a:rPr lang="pl-PL" sz="2200" b="1" dirty="0">
                <a:solidFill>
                  <a:schemeClr val="bg1"/>
                </a:solidFill>
                <a:effectLst>
                  <a:outerShdw blurRad="38100" dist="38100" dir="2700000" algn="tl">
                    <a:srgbClr val="000000">
                      <a:alpha val="43137"/>
                    </a:srgbClr>
                  </a:outerShdw>
                </a:effectLst>
              </a:rPr>
              <a:t>5,0200 s</a:t>
            </a:r>
          </a:p>
          <a:p>
            <a:r>
              <a:rPr lang="pl-PL" sz="2200" dirty="0">
                <a:solidFill>
                  <a:schemeClr val="bg1"/>
                </a:solidFill>
                <a:effectLst>
                  <a:outerShdw blurRad="38100" dist="38100" dir="2700000" algn="tl">
                    <a:srgbClr val="000000">
                      <a:alpha val="43137"/>
                    </a:srgbClr>
                  </a:outerShdw>
                </a:effectLst>
              </a:rPr>
              <a:t>Następny w kolejności jest kontroler DMA (Direct Memory Access – bezpośredni dostęp do pamięci). Procesor i pamięć RAM połączone są szyną danych na płycie głównej poprzez tzw. mostek główny. Większość transakcji na szynie danych odbywa się pomiędzy tym mostkiem a pozostałymi peryferiami. Aby dane pochodzące z urządzeń zewnętrznych przetwarzane były jak najszybciej, powinny być obsługiwane bezpośrednio przez mostek i dostarczane do pamięci RAM bez „objazdów”. Do przetestowania tego procesu BIOS używa przykładowych danych, które zapisuje w pamięci.</a:t>
            </a:r>
          </a:p>
          <a:p>
            <a:r>
              <a:rPr lang="pl-PL" sz="2200" dirty="0">
                <a:solidFill>
                  <a:schemeClr val="bg1"/>
                </a:solidFill>
                <a:effectLst>
                  <a:outerShdw blurRad="38100" dist="38100" dir="2700000" algn="tl">
                    <a:srgbClr val="000000">
                      <a:alpha val="43137"/>
                    </a:srgbClr>
                  </a:outerShdw>
                </a:effectLst>
              </a:rPr>
              <a:t>Choć interfejs klawiatury został już przetestowany, to jeszcze teraz BIOS może wykryć wadliwe działanie tego urządzenia. W tym momencie jest bowiem aktywowany klawisz [</a:t>
            </a:r>
            <a:r>
              <a:rPr lang="pl-PL" sz="2200" dirty="0" err="1">
                <a:solidFill>
                  <a:schemeClr val="bg1"/>
                </a:solidFill>
                <a:effectLst>
                  <a:outerShdw blurRad="38100" dist="38100" dir="2700000" algn="tl">
                    <a:srgbClr val="000000">
                      <a:alpha val="43137"/>
                    </a:srgbClr>
                  </a:outerShdw>
                </a:effectLst>
              </a:rPr>
              <a:t>NumLock</a:t>
            </a:r>
            <a:r>
              <a:rPr lang="pl-PL" sz="2200" dirty="0">
                <a:solidFill>
                  <a:schemeClr val="bg1"/>
                </a:solidFill>
                <a:effectLst>
                  <a:outerShdw blurRad="38100" dist="38100" dir="2700000" algn="tl">
                    <a:srgbClr val="000000">
                      <a:alpha val="43137"/>
                    </a:srgbClr>
                  </a:outerShdw>
                </a:effectLst>
              </a:rPr>
              <a:t>], który pozwala na używanie panelu przycisków numerycznych znajdujących się z prawej strony zasadniczej części klawiatury.</a:t>
            </a:r>
          </a:p>
          <a:p>
            <a:r>
              <a:rPr lang="pl-PL" sz="2400" dirty="0">
                <a:solidFill>
                  <a:schemeClr val="bg1"/>
                </a:solidFill>
                <a:effectLst>
                  <a:outerShdw blurRad="38100" dist="38100" dir="2700000" algn="tl">
                    <a:srgbClr val="000000">
                      <a:alpha val="43137"/>
                    </a:srgbClr>
                  </a:outerShdw>
                </a:effectLst>
              </a:rPr>
              <a:t/>
            </a:r>
            <a:br>
              <a:rPr lang="pl-PL" sz="2400" dirty="0">
                <a:solidFill>
                  <a:schemeClr val="bg1"/>
                </a:solidFill>
                <a:effectLst>
                  <a:outerShdw blurRad="38100" dist="38100" dir="2700000" algn="tl">
                    <a:srgbClr val="000000">
                      <a:alpha val="43137"/>
                    </a:srgbClr>
                  </a:outerShdw>
                </a:effectLst>
              </a:rPr>
            </a:br>
            <a:r>
              <a:rPr lang="pl-PL" dirty="0"/>
              <a:t/>
            </a:r>
            <a:br>
              <a:rPr lang="pl-PL" dirty="0"/>
            </a:br>
            <a:endParaRPr lang="pl-PL" dirty="0"/>
          </a:p>
        </p:txBody>
      </p:sp>
    </p:spTree>
    <p:extLst>
      <p:ext uri="{BB962C8B-B14F-4D97-AF65-F5344CB8AC3E}">
        <p14:creationId xmlns="" xmlns:p14="http://schemas.microsoft.com/office/powerpoint/2010/main" val="389018683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548680"/>
            <a:ext cx="8740080" cy="5632311"/>
          </a:xfrm>
          <a:prstGeom prst="rect">
            <a:avLst/>
          </a:prstGeom>
        </p:spPr>
        <p:txBody>
          <a:bodyPr wrap="square">
            <a:spAutoFit/>
          </a:bodyPr>
          <a:lstStyle/>
          <a:p>
            <a:r>
              <a:rPr lang="pl-PL" sz="2000" b="1" dirty="0">
                <a:solidFill>
                  <a:schemeClr val="bg1"/>
                </a:solidFill>
                <a:effectLst>
                  <a:outerShdw blurRad="38100" dist="38100" dir="2700000" algn="tl">
                    <a:srgbClr val="000000">
                      <a:alpha val="43137"/>
                    </a:srgbClr>
                  </a:outerShdw>
                </a:effectLst>
              </a:rPr>
              <a:t>7,6300 s</a:t>
            </a:r>
          </a:p>
          <a:p>
            <a:r>
              <a:rPr lang="pl-PL" sz="2000" dirty="0">
                <a:solidFill>
                  <a:schemeClr val="bg1"/>
                </a:solidFill>
                <a:effectLst>
                  <a:outerShdw blurRad="38100" dist="38100" dir="2700000" algn="tl">
                    <a:srgbClr val="000000">
                      <a:alpha val="43137"/>
                    </a:srgbClr>
                  </a:outerShdw>
                </a:effectLst>
              </a:rPr>
              <a:t>Nadszedł czas na ostatni test. Zanim BIOS, poprzez przerwanie 19, przekaże kontrolę </a:t>
            </a:r>
            <a:r>
              <a:rPr lang="pl-PL" sz="2000" dirty="0" err="1">
                <a:solidFill>
                  <a:schemeClr val="bg1"/>
                </a:solidFill>
                <a:effectLst>
                  <a:outerShdw blurRad="38100" dist="38100" dir="2700000" algn="tl">
                    <a:srgbClr val="000000">
                      <a:alpha val="43137"/>
                    </a:srgbClr>
                  </a:outerShdw>
                </a:effectLst>
              </a:rPr>
              <a:t>boot</a:t>
            </a:r>
            <a:r>
              <a:rPr lang="pl-PL" sz="2000" dirty="0">
                <a:solidFill>
                  <a:schemeClr val="bg1"/>
                </a:solidFill>
                <a:effectLst>
                  <a:outerShdw blurRad="38100" dist="38100" dir="2700000" algn="tl">
                    <a:srgbClr val="000000">
                      <a:alpha val="43137"/>
                    </a:srgbClr>
                  </a:outerShdw>
                </a:effectLst>
              </a:rPr>
              <a:t> </a:t>
            </a:r>
            <a:r>
              <a:rPr lang="pl-PL" sz="2000" dirty="0" err="1">
                <a:solidFill>
                  <a:schemeClr val="bg1"/>
                </a:solidFill>
                <a:effectLst>
                  <a:outerShdw blurRad="38100" dist="38100" dir="2700000" algn="tl">
                    <a:srgbClr val="000000">
                      <a:alpha val="43137"/>
                    </a:srgbClr>
                  </a:outerShdw>
                </a:effectLst>
              </a:rPr>
              <a:t>loaderowi</a:t>
            </a:r>
            <a:r>
              <a:rPr lang="pl-PL" sz="2000" dirty="0">
                <a:solidFill>
                  <a:schemeClr val="bg1"/>
                </a:solidFill>
                <a:effectLst>
                  <a:outerShdw blurRad="38100" dist="38100" dir="2700000" algn="tl">
                    <a:srgbClr val="000000">
                      <a:alpha val="43137"/>
                    </a:srgbClr>
                  </a:outerShdw>
                </a:effectLst>
              </a:rPr>
              <a:t>, musi poddać kontroli sterownik dysku, dysk twardy oraz jego połączenia. </a:t>
            </a:r>
            <a:r>
              <a:rPr lang="pl-PL" sz="2000" dirty="0" err="1">
                <a:solidFill>
                  <a:schemeClr val="bg1"/>
                </a:solidFill>
                <a:effectLst>
                  <a:outerShdw blurRad="38100" dist="38100" dir="2700000" algn="tl">
                    <a:srgbClr val="000000">
                      <a:alpha val="43137"/>
                    </a:srgbClr>
                  </a:outerShdw>
                </a:effectLst>
              </a:rPr>
              <a:t>Boot</a:t>
            </a:r>
            <a:r>
              <a:rPr lang="pl-PL" sz="2000" dirty="0">
                <a:solidFill>
                  <a:schemeClr val="bg1"/>
                </a:solidFill>
                <a:effectLst>
                  <a:outerShdw blurRad="38100" dist="38100" dir="2700000" algn="tl">
                    <a:srgbClr val="000000">
                      <a:alpha val="43137"/>
                    </a:srgbClr>
                  </a:outerShdw>
                </a:effectLst>
              </a:rPr>
              <a:t> </a:t>
            </a:r>
            <a:r>
              <a:rPr lang="pl-PL" sz="2000" dirty="0" err="1">
                <a:solidFill>
                  <a:schemeClr val="bg1"/>
                </a:solidFill>
                <a:effectLst>
                  <a:outerShdw blurRad="38100" dist="38100" dir="2700000" algn="tl">
                    <a:srgbClr val="000000">
                      <a:alpha val="43137"/>
                    </a:srgbClr>
                  </a:outerShdw>
                </a:effectLst>
              </a:rPr>
              <a:t>loader</a:t>
            </a:r>
            <a:r>
              <a:rPr lang="pl-PL" sz="2000" dirty="0">
                <a:solidFill>
                  <a:schemeClr val="bg1"/>
                </a:solidFill>
                <a:effectLst>
                  <a:outerShdw blurRad="38100" dist="38100" dir="2700000" algn="tl">
                    <a:srgbClr val="000000">
                      <a:alpha val="43137"/>
                    </a:srgbClr>
                  </a:outerShdw>
                </a:effectLst>
              </a:rPr>
              <a:t> jest  bowiem odpowiedzialny za załadowanie i rozruch systemu operacyjnego, monitoruje transfer danych z dysku twardego poprzez właściwy kontroler. Niektóre wersje BIOS-u udostępniają opcję pozwalającą wyłączyć IRQ19. Jest to jednak przydatne tylko wtedy, gdy w komputerze znajduje się dodatkowy kontroler dyskowy, na przykład sterownik macierzy RAID.</a:t>
            </a:r>
          </a:p>
          <a:p>
            <a:r>
              <a:rPr lang="pl-PL" sz="2000" dirty="0">
                <a:solidFill>
                  <a:schemeClr val="bg1"/>
                </a:solidFill>
                <a:effectLst>
                  <a:outerShdw blurRad="38100" dist="38100" dir="2700000" algn="tl">
                    <a:srgbClr val="000000">
                      <a:alpha val="43137"/>
                    </a:srgbClr>
                  </a:outerShdw>
                </a:effectLst>
              </a:rPr>
              <a:t>Jeśli któryś z opisanych testów nie zakończy się powodzeniem, komputer poinformuje o tym kilkoma krótkimi sygnałami dźwiękowymi, może też wyświetlić na ekranie komunikat o błędzie. Aby je zrozumieć, trzeba sięgnąć do tablic dostępnych w Internecie, które pozwolą zawęzić obszar poszukiwania źródła usterki. Jeśli chcemy dowiedzieć się dokładnie, który komponent zawiódł, pomocna będzie specjalna karta diagnostyczna (kosztuje kilkadziesiąt zł). Taką kartę wystarczy włożyć w wolny slot na płycie głównej, po czym wyświetli ona numeryczny kod błędu. Po sięgnięciu do tabeli kodów błędów z łatwością odczytamy, jaki typ usterki się za nim </a:t>
            </a:r>
            <a:r>
              <a:rPr lang="pl-PL" sz="2000" dirty="0" smtClean="0">
                <a:solidFill>
                  <a:schemeClr val="bg1"/>
                </a:solidFill>
                <a:effectLst>
                  <a:outerShdw blurRad="38100" dist="38100" dir="2700000" algn="tl">
                    <a:srgbClr val="000000">
                      <a:alpha val="43137"/>
                    </a:srgbClr>
                  </a:outerShdw>
                </a:effectLst>
              </a:rPr>
              <a:t>kryje i </a:t>
            </a:r>
            <a:r>
              <a:rPr lang="pl-PL" sz="2000" dirty="0">
                <a:solidFill>
                  <a:schemeClr val="bg1"/>
                </a:solidFill>
                <a:effectLst>
                  <a:outerShdw blurRad="38100" dist="38100" dir="2700000" algn="tl">
                    <a:srgbClr val="000000">
                      <a:alpha val="43137"/>
                    </a:srgbClr>
                  </a:outerShdw>
                </a:effectLst>
              </a:rPr>
              <a:t>jakiego podzespołu dotyczy.</a:t>
            </a:r>
          </a:p>
          <a:p>
            <a:endParaRPr lang="pl-PL" sz="2000" dirty="0"/>
          </a:p>
        </p:txBody>
      </p:sp>
    </p:spTree>
    <p:extLst>
      <p:ext uri="{BB962C8B-B14F-4D97-AF65-F5344CB8AC3E}">
        <p14:creationId xmlns="" xmlns:p14="http://schemas.microsoft.com/office/powerpoint/2010/main" val="2202702340"/>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548680"/>
            <a:ext cx="4572000" cy="4370427"/>
          </a:xfrm>
          <a:prstGeom prst="rect">
            <a:avLst/>
          </a:prstGeom>
        </p:spPr>
        <p:txBody>
          <a:bodyPr>
            <a:spAutoFit/>
          </a:bodyPr>
          <a:lstStyle/>
          <a:p>
            <a:r>
              <a:rPr lang="pl-PL" sz="2200" dirty="0">
                <a:solidFill>
                  <a:schemeClr val="bg1"/>
                </a:solidFill>
                <a:effectLst>
                  <a:outerShdw blurRad="38100" dist="38100" dir="2700000" algn="tl">
                    <a:srgbClr val="000000">
                      <a:alpha val="43137"/>
                    </a:srgbClr>
                  </a:outerShdw>
                </a:effectLst>
              </a:rPr>
              <a:t>Jeśli wszystko jest w porządku, komputer wyda tylko krótkie „</a:t>
            </a:r>
            <a:r>
              <a:rPr lang="pl-PL" sz="2200" dirty="0" err="1">
                <a:solidFill>
                  <a:schemeClr val="bg1"/>
                </a:solidFill>
                <a:effectLst>
                  <a:outerShdw blurRad="38100" dist="38100" dir="2700000" algn="tl">
                    <a:srgbClr val="000000">
                      <a:alpha val="43137"/>
                    </a:srgbClr>
                  </a:outerShdw>
                </a:effectLst>
              </a:rPr>
              <a:t>bip</a:t>
            </a:r>
            <a:r>
              <a:rPr lang="pl-PL" sz="2200" dirty="0">
                <a:solidFill>
                  <a:schemeClr val="bg1"/>
                </a:solidFill>
                <a:effectLst>
                  <a:outerShdw blurRad="38100" dist="38100" dir="2700000" algn="tl">
                    <a:srgbClr val="000000">
                      <a:alpha val="43137"/>
                    </a:srgbClr>
                  </a:outerShdw>
                </a:effectLst>
              </a:rPr>
              <a:t>”, po czym rozpocznie uruchamianie systemu operacyjnego ze wskazanego w BIOS-ie nośnika. Jeśli błąd pojawi się dopiero teraz, będzie on najczęściej spowodowany brakiem MBR (Master </a:t>
            </a:r>
            <a:r>
              <a:rPr lang="pl-PL" sz="2200" dirty="0" err="1">
                <a:solidFill>
                  <a:schemeClr val="bg1"/>
                </a:solidFill>
                <a:effectLst>
                  <a:outerShdw blurRad="38100" dist="38100" dir="2700000" algn="tl">
                    <a:srgbClr val="000000">
                      <a:alpha val="43137"/>
                    </a:srgbClr>
                  </a:outerShdw>
                </a:effectLst>
              </a:rPr>
              <a:t>Boot</a:t>
            </a:r>
            <a:r>
              <a:rPr lang="pl-PL" sz="2200" dirty="0">
                <a:solidFill>
                  <a:schemeClr val="bg1"/>
                </a:solidFill>
                <a:effectLst>
                  <a:outerShdw blurRad="38100" dist="38100" dir="2700000" algn="tl">
                    <a:srgbClr val="000000">
                      <a:alpha val="43137"/>
                    </a:srgbClr>
                  </a:outerShdw>
                </a:effectLst>
              </a:rPr>
              <a:t> </a:t>
            </a:r>
            <a:r>
              <a:rPr lang="pl-PL" sz="2200" dirty="0" err="1">
                <a:solidFill>
                  <a:schemeClr val="bg1"/>
                </a:solidFill>
                <a:effectLst>
                  <a:outerShdw blurRad="38100" dist="38100" dir="2700000" algn="tl">
                    <a:srgbClr val="000000">
                      <a:alpha val="43137"/>
                    </a:srgbClr>
                  </a:outerShdw>
                </a:effectLst>
              </a:rPr>
              <a:t>Record</a:t>
            </a:r>
            <a:r>
              <a:rPr lang="pl-PL" sz="2200" dirty="0">
                <a:solidFill>
                  <a:schemeClr val="bg1"/>
                </a:solidFill>
                <a:effectLst>
                  <a:outerShdw blurRad="38100" dist="38100" dir="2700000" algn="tl">
                    <a:srgbClr val="000000">
                      <a:alpha val="43137"/>
                    </a:srgbClr>
                  </a:outerShdw>
                </a:effectLst>
              </a:rPr>
              <a:t> – główny sektor rozruchowy). Gdy zobaczymy komunikat o tym  błędzie, możemy spróbować naprawić system. </a:t>
            </a:r>
            <a:r>
              <a:rPr lang="pl-PL" sz="2200" dirty="0"/>
              <a:t/>
            </a:r>
            <a:br>
              <a:rPr lang="pl-PL" sz="2200" dirty="0"/>
            </a:br>
            <a:r>
              <a:rPr lang="pl-PL" dirty="0"/>
              <a:t/>
            </a:r>
            <a:br>
              <a:rPr lang="pl-PL" dirty="0"/>
            </a:br>
            <a:endParaRPr lang="pl-PL" dirty="0"/>
          </a:p>
        </p:txBody>
      </p:sp>
    </p:spTree>
    <p:extLst>
      <p:ext uri="{BB962C8B-B14F-4D97-AF65-F5344CB8AC3E}">
        <p14:creationId xmlns="" xmlns:p14="http://schemas.microsoft.com/office/powerpoint/2010/main" val="192558563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332656"/>
            <a:ext cx="8640960" cy="6740307"/>
          </a:xfrm>
          <a:prstGeom prst="rect">
            <a:avLst/>
          </a:prstGeom>
        </p:spPr>
        <p:txBody>
          <a:bodyPr wrap="square">
            <a:spAutoFit/>
          </a:bodyPr>
          <a:lstStyle/>
          <a:p>
            <a:r>
              <a:rPr lang="pl-PL" dirty="0">
                <a:solidFill>
                  <a:schemeClr val="bg1"/>
                </a:solidFill>
              </a:rPr>
              <a:t>W przypadku Windows XP startujemy komputer z płyty instalacyjnej CD i uruchamiamy Konsolę odzyskiwania. Następnie wpisujemy polecenie „</a:t>
            </a:r>
            <a:r>
              <a:rPr lang="pl-PL" dirty="0" err="1">
                <a:solidFill>
                  <a:schemeClr val="bg1"/>
                </a:solidFill>
              </a:rPr>
              <a:t>fixmbr</a:t>
            </a:r>
            <a:r>
              <a:rPr lang="pl-PL" dirty="0">
                <a:solidFill>
                  <a:schemeClr val="bg1"/>
                </a:solidFill>
              </a:rPr>
              <a:t>” i ponownie uruchamiamy komputer.</a:t>
            </a:r>
          </a:p>
          <a:p>
            <a:r>
              <a:rPr lang="pl-PL" dirty="0">
                <a:solidFill>
                  <a:schemeClr val="bg1"/>
                </a:solidFill>
              </a:rPr>
              <a:t>Jeśli korzystamy z Windows Vista, wystarczy, że uruchomimy peceta z instalacyjnego DVD i uruchomimy opcję odzyskiwania systemu. Jeśli to nie poskutkuje, wpisujemy w wierszu poleceń komendę „</a:t>
            </a:r>
            <a:r>
              <a:rPr lang="pl-PL" dirty="0" err="1">
                <a:solidFill>
                  <a:schemeClr val="bg1"/>
                </a:solidFill>
              </a:rPr>
              <a:t>bootrec</a:t>
            </a:r>
            <a:r>
              <a:rPr lang="pl-PL" dirty="0">
                <a:solidFill>
                  <a:schemeClr val="bg1"/>
                </a:solidFill>
              </a:rPr>
              <a:t> /</a:t>
            </a:r>
            <a:r>
              <a:rPr lang="pl-PL" dirty="0" err="1">
                <a:solidFill>
                  <a:schemeClr val="bg1"/>
                </a:solidFill>
              </a:rPr>
              <a:t>fixmbr</a:t>
            </a:r>
            <a:r>
              <a:rPr lang="pl-PL" dirty="0">
                <a:solidFill>
                  <a:schemeClr val="bg1"/>
                </a:solidFill>
              </a:rPr>
              <a:t>”. Brak pozytywnej reakcji nie oznacza jeszcze konieczności </a:t>
            </a:r>
            <a:r>
              <a:rPr lang="pl-PL" dirty="0" err="1">
                <a:solidFill>
                  <a:schemeClr val="bg1"/>
                </a:solidFill>
              </a:rPr>
              <a:t>reinstalacji</a:t>
            </a:r>
            <a:r>
              <a:rPr lang="pl-PL" dirty="0">
                <a:solidFill>
                  <a:schemeClr val="bg1"/>
                </a:solidFill>
              </a:rPr>
              <a:t> Windows. W </a:t>
            </a:r>
            <a:r>
              <a:rPr lang="pl-PL" dirty="0" err="1">
                <a:solidFill>
                  <a:schemeClr val="bg1"/>
                </a:solidFill>
              </a:rPr>
              <a:t>Viście</a:t>
            </a:r>
            <a:r>
              <a:rPr lang="pl-PL" dirty="0">
                <a:solidFill>
                  <a:schemeClr val="bg1"/>
                </a:solidFill>
              </a:rPr>
              <a:t>, zamiast ostrzeżenia o brakującym pliku NTLDR, możemy na czarnym ekranie zobaczyć tylko migający kursor. W tym przypadku, korzystając </a:t>
            </a:r>
            <a:br>
              <a:rPr lang="pl-PL" dirty="0">
                <a:solidFill>
                  <a:schemeClr val="bg1"/>
                </a:solidFill>
              </a:rPr>
            </a:br>
            <a:r>
              <a:rPr lang="pl-PL" dirty="0">
                <a:solidFill>
                  <a:schemeClr val="bg1"/>
                </a:solidFill>
              </a:rPr>
              <a:t>z wiersza poleceń opcji odzyskiwania systemu, wpisujemy następujące komendy:</a:t>
            </a:r>
          </a:p>
          <a:p>
            <a:r>
              <a:rPr lang="pl-PL" dirty="0">
                <a:solidFill>
                  <a:schemeClr val="bg1"/>
                </a:solidFill>
              </a:rPr>
              <a:t>c:</a:t>
            </a:r>
            <a:br>
              <a:rPr lang="pl-PL" dirty="0">
                <a:solidFill>
                  <a:schemeClr val="bg1"/>
                </a:solidFill>
              </a:rPr>
            </a:br>
            <a:r>
              <a:rPr lang="pl-PL" dirty="0" err="1">
                <a:solidFill>
                  <a:schemeClr val="bg1"/>
                </a:solidFill>
              </a:rPr>
              <a:t>cd•boot</a:t>
            </a:r>
            <a:r>
              <a:rPr lang="pl-PL" dirty="0">
                <a:solidFill>
                  <a:schemeClr val="bg1"/>
                </a:solidFill>
              </a:rPr>
              <a:t/>
            </a:r>
            <a:br>
              <a:rPr lang="pl-PL" dirty="0">
                <a:solidFill>
                  <a:schemeClr val="bg1"/>
                </a:solidFill>
              </a:rPr>
            </a:br>
            <a:r>
              <a:rPr lang="pl-PL" dirty="0" err="1">
                <a:solidFill>
                  <a:schemeClr val="bg1"/>
                </a:solidFill>
              </a:rPr>
              <a:t>attrib•c</a:t>
            </a:r>
            <a:r>
              <a:rPr lang="pl-PL" dirty="0">
                <a:solidFill>
                  <a:schemeClr val="bg1"/>
                </a:solidFill>
              </a:rPr>
              <a:t>:\</a:t>
            </a:r>
            <a:r>
              <a:rPr lang="pl-PL" dirty="0" err="1">
                <a:solidFill>
                  <a:schemeClr val="bg1"/>
                </a:solidFill>
              </a:rPr>
              <a:t>boot</a:t>
            </a:r>
            <a:r>
              <a:rPr lang="pl-PL" dirty="0">
                <a:solidFill>
                  <a:schemeClr val="bg1"/>
                </a:solidFill>
              </a:rPr>
              <a:t>\</a:t>
            </a:r>
            <a:r>
              <a:rPr lang="pl-PL" dirty="0" err="1">
                <a:solidFill>
                  <a:schemeClr val="bg1"/>
                </a:solidFill>
              </a:rPr>
              <a:t>bcd</a:t>
            </a:r>
            <a:r>
              <a:rPr lang="pl-PL" dirty="0">
                <a:solidFill>
                  <a:schemeClr val="bg1"/>
                </a:solidFill>
              </a:rPr>
              <a:t>•-s•-h•-r</a:t>
            </a:r>
            <a:br>
              <a:rPr lang="pl-PL" dirty="0">
                <a:solidFill>
                  <a:schemeClr val="bg1"/>
                </a:solidFill>
              </a:rPr>
            </a:br>
            <a:r>
              <a:rPr lang="pl-PL" dirty="0" err="1">
                <a:solidFill>
                  <a:schemeClr val="bg1"/>
                </a:solidFill>
              </a:rPr>
              <a:t>ren•c</a:t>
            </a:r>
            <a:r>
              <a:rPr lang="pl-PL" dirty="0">
                <a:solidFill>
                  <a:schemeClr val="bg1"/>
                </a:solidFill>
              </a:rPr>
              <a:t>:\</a:t>
            </a:r>
            <a:r>
              <a:rPr lang="pl-PL" dirty="0" err="1">
                <a:solidFill>
                  <a:schemeClr val="bg1"/>
                </a:solidFill>
              </a:rPr>
              <a:t>boot</a:t>
            </a:r>
            <a:r>
              <a:rPr lang="pl-PL" dirty="0">
                <a:solidFill>
                  <a:schemeClr val="bg1"/>
                </a:solidFill>
              </a:rPr>
              <a:t>\</a:t>
            </a:r>
            <a:r>
              <a:rPr lang="pl-PL" dirty="0" err="1">
                <a:solidFill>
                  <a:schemeClr val="bg1"/>
                </a:solidFill>
              </a:rPr>
              <a:t>bcd•bcd.old</a:t>
            </a:r>
            <a:r>
              <a:rPr lang="pl-PL" dirty="0">
                <a:solidFill>
                  <a:schemeClr val="bg1"/>
                </a:solidFill>
              </a:rPr>
              <a:t/>
            </a:r>
            <a:br>
              <a:rPr lang="pl-PL" dirty="0">
                <a:solidFill>
                  <a:schemeClr val="bg1"/>
                </a:solidFill>
              </a:rPr>
            </a:br>
            <a:r>
              <a:rPr lang="pl-PL" dirty="0" err="1">
                <a:solidFill>
                  <a:schemeClr val="bg1"/>
                </a:solidFill>
              </a:rPr>
              <a:t>bootrec</a:t>
            </a:r>
            <a:r>
              <a:rPr lang="pl-PL" dirty="0">
                <a:solidFill>
                  <a:schemeClr val="bg1"/>
                </a:solidFill>
              </a:rPr>
              <a:t>•/</a:t>
            </a:r>
            <a:r>
              <a:rPr lang="pl-PL" dirty="0" err="1">
                <a:solidFill>
                  <a:schemeClr val="bg1"/>
                </a:solidFill>
              </a:rPr>
              <a:t>rebuild</a:t>
            </a:r>
            <a:r>
              <a:rPr lang="pl-PL" dirty="0">
                <a:solidFill>
                  <a:schemeClr val="bg1"/>
                </a:solidFill>
              </a:rPr>
              <a:t/>
            </a:r>
            <a:br>
              <a:rPr lang="pl-PL" dirty="0">
                <a:solidFill>
                  <a:schemeClr val="bg1"/>
                </a:solidFill>
              </a:rPr>
            </a:br>
            <a:r>
              <a:rPr lang="pl-PL" dirty="0">
                <a:solidFill>
                  <a:schemeClr val="bg1"/>
                </a:solidFill>
              </a:rPr>
              <a:t/>
            </a:r>
            <a:br>
              <a:rPr lang="pl-PL" dirty="0">
                <a:solidFill>
                  <a:schemeClr val="bg1"/>
                </a:solidFill>
              </a:rPr>
            </a:br>
            <a:r>
              <a:rPr lang="pl-PL" dirty="0">
                <a:solidFill>
                  <a:schemeClr val="bg1"/>
                </a:solidFill>
              </a:rPr>
              <a:t>W przypadku Windows 7 uruchamiamy komputer z płyty instalacyjnej systemu </a:t>
            </a:r>
            <a:br>
              <a:rPr lang="pl-PL" dirty="0">
                <a:solidFill>
                  <a:schemeClr val="bg1"/>
                </a:solidFill>
              </a:rPr>
            </a:br>
            <a:r>
              <a:rPr lang="pl-PL" dirty="0">
                <a:solidFill>
                  <a:schemeClr val="bg1"/>
                </a:solidFill>
              </a:rPr>
              <a:t>i odtwarzamy </a:t>
            </a:r>
            <a:r>
              <a:rPr lang="pl-PL" dirty="0" err="1">
                <a:solidFill>
                  <a:schemeClr val="bg1"/>
                </a:solidFill>
              </a:rPr>
              <a:t>boot</a:t>
            </a:r>
            <a:r>
              <a:rPr lang="pl-PL" dirty="0">
                <a:solidFill>
                  <a:schemeClr val="bg1"/>
                </a:solidFill>
              </a:rPr>
              <a:t> sektor za pomocą odpowiedniej funkcji naprawczej. Znajdziemy ją na początku procedury instalacyjnej systemu. Zwróćmy uwagę na właściwą kolejność sekwencji </a:t>
            </a:r>
            <a:r>
              <a:rPr lang="pl-PL" dirty="0" err="1">
                <a:solidFill>
                  <a:schemeClr val="bg1"/>
                </a:solidFill>
              </a:rPr>
              <a:t>bootowania</a:t>
            </a:r>
            <a:r>
              <a:rPr lang="pl-PL" dirty="0">
                <a:solidFill>
                  <a:schemeClr val="bg1"/>
                </a:solidFill>
              </a:rPr>
              <a:t> w BIOS-ie. Obsługa IRQ19 powinna być już poprawna, czego efektem będzie bezproblemowe uruchomienie się systemu operacyjnego.</a:t>
            </a:r>
          </a:p>
          <a:p>
            <a:r>
              <a:rPr lang="pl-PL" dirty="0"/>
              <a:t/>
            </a:r>
            <a:br>
              <a:rPr lang="pl-PL" dirty="0"/>
            </a:br>
            <a:r>
              <a:rPr lang="pl-PL" dirty="0"/>
              <a:t/>
            </a:r>
            <a:br>
              <a:rPr lang="pl-PL" dirty="0"/>
            </a:br>
            <a:endParaRPr lang="pl-PL" dirty="0"/>
          </a:p>
        </p:txBody>
      </p:sp>
    </p:spTree>
    <p:extLst>
      <p:ext uri="{BB962C8B-B14F-4D97-AF65-F5344CB8AC3E}">
        <p14:creationId xmlns="" xmlns:p14="http://schemas.microsoft.com/office/powerpoint/2010/main" val="4270048479"/>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p:cNvSpPr txBox="1"/>
          <p:nvPr/>
        </p:nvSpPr>
        <p:spPr>
          <a:xfrm>
            <a:off x="-25865" y="-1647"/>
            <a:ext cx="9144000" cy="461665"/>
          </a:xfrm>
          <a:prstGeom prst="rect">
            <a:avLst/>
          </a:prstGeom>
          <a:noFill/>
        </p:spPr>
        <p:txBody>
          <a:bodyPr wrap="square" rtlCol="0">
            <a:spAutoFit/>
          </a:bodyPr>
          <a:lstStyle/>
          <a:p>
            <a:pPr algn="ctr"/>
            <a:r>
              <a:rPr lang="pl-PL" sz="2400" dirty="0" smtClean="0">
                <a:ln>
                  <a:solidFill>
                    <a:schemeClr val="tx1"/>
                  </a:solidFill>
                </a:ln>
                <a:solidFill>
                  <a:schemeClr val="bg1"/>
                </a:solidFill>
                <a:effectLst>
                  <a:glow rad="63500">
                    <a:schemeClr val="accent1">
                      <a:satMod val="175000"/>
                      <a:alpha val="40000"/>
                    </a:schemeClr>
                  </a:glow>
                  <a:outerShdw blurRad="50800" dist="38100" dir="18900000" algn="bl" rotWithShape="0">
                    <a:schemeClr val="tx2">
                      <a:lumMod val="50000"/>
                      <a:alpha val="40000"/>
                    </a:schemeClr>
                  </a:outerShdw>
                </a:effectLst>
              </a:rPr>
              <a:t>Tabela przykładowych funkcji BIOSU</a:t>
            </a:r>
            <a:endParaRPr lang="pl-PL" sz="2400" dirty="0">
              <a:solidFill>
                <a:schemeClr val="bg1"/>
              </a:solidFill>
            </a:endParaRPr>
          </a:p>
        </p:txBody>
      </p:sp>
      <p:pic>
        <p:nvPicPr>
          <p:cNvPr id="5"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1180" t="3943" r="2599" b="8461"/>
          <a:stretch/>
        </p:blipFill>
        <p:spPr bwMode="auto">
          <a:xfrm>
            <a:off x="2913" y="460019"/>
            <a:ext cx="9144000" cy="640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069396150"/>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ostokąt 2"/>
          <p:cNvSpPr/>
          <p:nvPr/>
        </p:nvSpPr>
        <p:spPr>
          <a:xfrm>
            <a:off x="395536" y="188640"/>
            <a:ext cx="8299323" cy="1323439"/>
          </a:xfrm>
          <a:prstGeom prst="rect">
            <a:avLst/>
          </a:prstGeom>
        </p:spPr>
        <p:txBody>
          <a:bodyPr wrap="none">
            <a:spAutoFit/>
          </a:bodyPr>
          <a:lstStyle/>
          <a:p>
            <a:r>
              <a:rPr lang="pl-PL" sz="8000" dirty="0" smtClean="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Producenci </a:t>
            </a:r>
            <a:r>
              <a:rPr lang="pl-PL" sz="8000" dirty="0" err="1" smtClean="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BIOSów</a:t>
            </a:r>
            <a:endParaRPr lang="pl-PL" sz="8000" dirty="0"/>
          </a:p>
        </p:txBody>
      </p:sp>
      <p:sp>
        <p:nvSpPr>
          <p:cNvPr id="4" name="Prostokąt 3"/>
          <p:cNvSpPr/>
          <p:nvPr/>
        </p:nvSpPr>
        <p:spPr>
          <a:xfrm>
            <a:off x="539552" y="1700808"/>
            <a:ext cx="4572000" cy="4154984"/>
          </a:xfrm>
          <a:prstGeom prst="rect">
            <a:avLst/>
          </a:prstGeom>
        </p:spPr>
        <p:txBody>
          <a:bodyPr>
            <a:spAutoFit/>
          </a:bodyPr>
          <a:lstStyle/>
          <a:p>
            <a:r>
              <a:rPr lang="pl-PL" sz="2200" dirty="0">
                <a:solidFill>
                  <a:schemeClr val="bg1"/>
                </a:solidFill>
                <a:effectLst>
                  <a:outerShdw blurRad="38100" dist="38100" dir="2700000" algn="tl">
                    <a:srgbClr val="000000">
                      <a:alpha val="43137"/>
                    </a:srgbClr>
                  </a:outerShdw>
                </a:effectLst>
              </a:rPr>
              <a:t>W komputerach osobistych klasy PC najczęściej stosowane są BIOS-y następujących producentów:</a:t>
            </a:r>
          </a:p>
          <a:p>
            <a:r>
              <a:rPr lang="pl-PL" sz="2200" dirty="0">
                <a:solidFill>
                  <a:schemeClr val="bg1"/>
                </a:solidFill>
                <a:effectLst>
                  <a:outerShdw blurRad="38100" dist="38100" dir="2700000" algn="tl">
                    <a:srgbClr val="000000">
                      <a:alpha val="43137"/>
                    </a:srgbClr>
                  </a:outerShdw>
                </a:effectLst>
              </a:rPr>
              <a:t>American </a:t>
            </a:r>
            <a:r>
              <a:rPr lang="pl-PL" sz="2200" dirty="0" err="1">
                <a:solidFill>
                  <a:schemeClr val="bg1"/>
                </a:solidFill>
                <a:effectLst>
                  <a:outerShdw blurRad="38100" dist="38100" dir="2700000" algn="tl">
                    <a:srgbClr val="000000">
                      <a:alpha val="43137"/>
                    </a:srgbClr>
                  </a:outerShdw>
                </a:effectLst>
              </a:rPr>
              <a:t>Megatrends</a:t>
            </a:r>
            <a:r>
              <a:rPr lang="pl-PL" sz="2200" dirty="0">
                <a:solidFill>
                  <a:schemeClr val="bg1"/>
                </a:solidFill>
                <a:effectLst>
                  <a:outerShdw blurRad="38100" dist="38100" dir="2700000" algn="tl">
                    <a:srgbClr val="000000">
                      <a:alpha val="43137"/>
                    </a:srgbClr>
                  </a:outerShdw>
                </a:effectLst>
              </a:rPr>
              <a:t> </a:t>
            </a:r>
            <a:r>
              <a:rPr lang="pl-PL" sz="2200" dirty="0" err="1" smtClean="0">
                <a:solidFill>
                  <a:schemeClr val="bg1"/>
                </a:solidFill>
                <a:effectLst>
                  <a:outerShdw blurRad="38100" dist="38100" dir="2700000" algn="tl">
                    <a:srgbClr val="000000">
                      <a:alpha val="43137"/>
                    </a:srgbClr>
                  </a:outerShdw>
                </a:effectLst>
              </a:rPr>
              <a:t>Incorporated</a:t>
            </a:r>
            <a:r>
              <a:rPr lang="pl-PL" sz="2200" dirty="0">
                <a:solidFill>
                  <a:schemeClr val="bg1"/>
                </a:solidFill>
                <a:effectLst>
                  <a:outerShdw blurRad="38100" dist="38100" dir="2700000" algn="tl">
                    <a:srgbClr val="000000">
                      <a:alpha val="43137"/>
                    </a:srgbClr>
                  </a:outerShdw>
                </a:effectLst>
              </a:rPr>
              <a:t> (AMI)</a:t>
            </a:r>
          </a:p>
          <a:p>
            <a:r>
              <a:rPr lang="pl-PL" sz="2200" dirty="0" err="1">
                <a:solidFill>
                  <a:schemeClr val="bg1"/>
                </a:solidFill>
                <a:effectLst>
                  <a:outerShdw blurRad="38100" dist="38100" dir="2700000" algn="tl">
                    <a:srgbClr val="000000">
                      <a:alpha val="43137"/>
                    </a:srgbClr>
                  </a:outerShdw>
                </a:effectLst>
              </a:rPr>
              <a:t>Award</a:t>
            </a:r>
            <a:r>
              <a:rPr lang="pl-PL" sz="2200" dirty="0">
                <a:solidFill>
                  <a:schemeClr val="bg1"/>
                </a:solidFill>
                <a:effectLst>
                  <a:outerShdw blurRad="38100" dist="38100" dir="2700000" algn="tl">
                    <a:srgbClr val="000000">
                      <a:alpha val="43137"/>
                    </a:srgbClr>
                  </a:outerShdw>
                </a:effectLst>
              </a:rPr>
              <a:t> </a:t>
            </a:r>
            <a:r>
              <a:rPr lang="pl-PL" sz="2200" dirty="0" smtClean="0">
                <a:solidFill>
                  <a:schemeClr val="bg1"/>
                </a:solidFill>
                <a:effectLst>
                  <a:outerShdw blurRad="38100" dist="38100" dir="2700000" algn="tl">
                    <a:srgbClr val="000000">
                      <a:alpha val="43137"/>
                    </a:srgbClr>
                  </a:outerShdw>
                </a:effectLst>
              </a:rPr>
              <a:t>Software </a:t>
            </a:r>
            <a:r>
              <a:rPr lang="pl-PL" sz="2200" dirty="0">
                <a:solidFill>
                  <a:schemeClr val="bg1"/>
                </a:solidFill>
                <a:effectLst>
                  <a:outerShdw blurRad="38100" dist="38100" dir="2700000" algn="tl">
                    <a:srgbClr val="000000">
                      <a:alpha val="43137"/>
                    </a:srgbClr>
                  </a:outerShdw>
                </a:effectLst>
              </a:rPr>
              <a:t>International / Phoenix Technologies (Phoenix BIOS) (firmy połączyły się w 1998 roku)</a:t>
            </a:r>
          </a:p>
          <a:p>
            <a:r>
              <a:rPr lang="pl-PL" sz="2200" dirty="0">
                <a:solidFill>
                  <a:schemeClr val="bg1"/>
                </a:solidFill>
                <a:effectLst>
                  <a:outerShdw blurRad="38100" dist="38100" dir="2700000" algn="tl">
                    <a:srgbClr val="000000">
                      <a:alpha val="43137"/>
                    </a:srgbClr>
                  </a:outerShdw>
                </a:effectLst>
              </a:rPr>
              <a:t>General Software (General Software)</a:t>
            </a:r>
          </a:p>
          <a:p>
            <a:r>
              <a:rPr lang="pl-PL" sz="2200" dirty="0" err="1">
                <a:solidFill>
                  <a:schemeClr val="bg1"/>
                </a:solidFill>
                <a:effectLst>
                  <a:outerShdw blurRad="38100" dist="38100" dir="2700000" algn="tl">
                    <a:srgbClr val="000000">
                      <a:alpha val="43137"/>
                    </a:srgbClr>
                  </a:outerShdw>
                </a:effectLst>
              </a:rPr>
              <a:t>Insyde</a:t>
            </a:r>
            <a:r>
              <a:rPr lang="pl-PL" sz="2200" dirty="0">
                <a:solidFill>
                  <a:schemeClr val="bg1"/>
                </a:solidFill>
                <a:effectLst>
                  <a:outerShdw blurRad="38100" dist="38100" dir="2700000" algn="tl">
                    <a:srgbClr val="000000">
                      <a:alpha val="43137"/>
                    </a:srgbClr>
                  </a:outerShdw>
                </a:effectLst>
              </a:rPr>
              <a:t> Software (</a:t>
            </a:r>
            <a:r>
              <a:rPr lang="pl-PL" sz="2200" dirty="0" err="1">
                <a:solidFill>
                  <a:schemeClr val="bg1"/>
                </a:solidFill>
                <a:effectLst>
                  <a:outerShdw blurRad="38100" dist="38100" dir="2700000" algn="tl">
                    <a:srgbClr val="000000">
                      <a:alpha val="43137"/>
                    </a:srgbClr>
                  </a:outerShdw>
                </a:effectLst>
              </a:rPr>
              <a:t>Insyde</a:t>
            </a:r>
            <a:r>
              <a:rPr lang="pl-PL" sz="2200" dirty="0">
                <a:solidFill>
                  <a:schemeClr val="bg1"/>
                </a:solidFill>
                <a:effectLst>
                  <a:outerShdw blurRad="38100" dist="38100" dir="2700000" algn="tl">
                    <a:srgbClr val="000000">
                      <a:alpha val="43137"/>
                    </a:srgbClr>
                  </a:outerShdw>
                </a:effectLst>
              </a:rPr>
              <a:t>)</a:t>
            </a:r>
          </a:p>
          <a:p>
            <a:r>
              <a:rPr lang="pl-PL" sz="2200" dirty="0" err="1">
                <a:solidFill>
                  <a:schemeClr val="bg1"/>
                </a:solidFill>
                <a:effectLst>
                  <a:outerShdw blurRad="38100" dist="38100" dir="2700000" algn="tl">
                    <a:srgbClr val="000000">
                      <a:alpha val="43137"/>
                    </a:srgbClr>
                  </a:outerShdw>
                </a:effectLst>
              </a:rPr>
              <a:t>MicroID</a:t>
            </a:r>
            <a:r>
              <a:rPr lang="pl-PL" sz="2200" dirty="0">
                <a:solidFill>
                  <a:schemeClr val="bg1"/>
                </a:solidFill>
                <a:effectLst>
                  <a:outerShdw blurRad="38100" dist="38100" dir="2700000" algn="tl">
                    <a:srgbClr val="000000">
                      <a:alpha val="43137"/>
                    </a:srgbClr>
                  </a:outerShdw>
                </a:effectLst>
              </a:rPr>
              <a:t> </a:t>
            </a:r>
            <a:r>
              <a:rPr lang="pl-PL" sz="2200" dirty="0" err="1">
                <a:solidFill>
                  <a:schemeClr val="bg1"/>
                </a:solidFill>
                <a:effectLst>
                  <a:outerShdw blurRad="38100" dist="38100" dir="2700000" algn="tl">
                    <a:srgbClr val="000000">
                      <a:alpha val="43137"/>
                    </a:srgbClr>
                  </a:outerShdw>
                </a:effectLst>
              </a:rPr>
              <a:t>Research</a:t>
            </a:r>
            <a:r>
              <a:rPr lang="pl-PL" sz="2200" dirty="0">
                <a:solidFill>
                  <a:schemeClr val="bg1"/>
                </a:solidFill>
                <a:effectLst>
                  <a:outerShdw blurRad="38100" dist="38100" dir="2700000" algn="tl">
                    <a:srgbClr val="000000">
                      <a:alpha val="43137"/>
                    </a:srgbClr>
                  </a:outerShdw>
                </a:effectLst>
              </a:rPr>
              <a:t> (MRBIOS)</a:t>
            </a:r>
          </a:p>
        </p:txBody>
      </p:sp>
    </p:spTree>
    <p:extLst>
      <p:ext uri="{BB962C8B-B14F-4D97-AF65-F5344CB8AC3E}">
        <p14:creationId xmlns="" xmlns:p14="http://schemas.microsoft.com/office/powerpoint/2010/main" val="3712568376"/>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18900" t="19600" r="23613" b="2300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sz="9600" dirty="0" smtClean="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Spis treści</a:t>
            </a:r>
            <a:endParaRPr lang="pl-PL" sz="9600" dirty="0"/>
          </a:p>
        </p:txBody>
      </p:sp>
      <p:sp>
        <p:nvSpPr>
          <p:cNvPr id="3" name="Symbol zastępczy zawartości 2"/>
          <p:cNvSpPr>
            <a:spLocks noGrp="1"/>
          </p:cNvSpPr>
          <p:nvPr>
            <p:ph idx="1"/>
          </p:nvPr>
        </p:nvSpPr>
        <p:spPr/>
        <p:txBody>
          <a:bodyPr>
            <a:normAutofit/>
          </a:bodyPr>
          <a:lstStyle/>
          <a:p>
            <a:r>
              <a:rPr lang="pl-PL" sz="3600" dirty="0" smtClean="0">
                <a:solidFill>
                  <a:schemeClr val="bg1"/>
                </a:solidFill>
                <a:effectLst>
                  <a:outerShdw blurRad="38100" dist="38100" dir="2700000" algn="tl">
                    <a:srgbClr val="000000">
                      <a:alpha val="43137"/>
                    </a:srgbClr>
                  </a:outerShdw>
                </a:effectLst>
              </a:rPr>
              <a:t>3-4:Definicja </a:t>
            </a:r>
            <a:r>
              <a:rPr lang="pl-PL" sz="3600" dirty="0" err="1" smtClean="0">
                <a:solidFill>
                  <a:schemeClr val="bg1"/>
                </a:solidFill>
                <a:effectLst>
                  <a:outerShdw blurRad="38100" dist="38100" dir="2700000" algn="tl">
                    <a:srgbClr val="000000">
                      <a:alpha val="43137"/>
                    </a:srgbClr>
                  </a:outerShdw>
                </a:effectLst>
              </a:rPr>
              <a:t>BIOSu</a:t>
            </a:r>
            <a:endParaRPr lang="pl-PL" sz="3600" dirty="0" smtClean="0">
              <a:solidFill>
                <a:schemeClr val="bg1"/>
              </a:solidFill>
              <a:effectLst>
                <a:outerShdw blurRad="38100" dist="38100" dir="2700000" algn="tl">
                  <a:srgbClr val="000000">
                    <a:alpha val="43137"/>
                  </a:srgbClr>
                </a:outerShdw>
              </a:effectLst>
            </a:endParaRPr>
          </a:p>
          <a:p>
            <a:r>
              <a:rPr lang="pl-PL" sz="3600" dirty="0" smtClean="0">
                <a:solidFill>
                  <a:schemeClr val="bg1"/>
                </a:solidFill>
                <a:effectLst>
                  <a:outerShdw blurRad="38100" dist="38100" dir="2700000" algn="tl">
                    <a:srgbClr val="000000">
                      <a:alpha val="43137"/>
                    </a:srgbClr>
                  </a:outerShdw>
                </a:effectLst>
              </a:rPr>
              <a:t>5-16: Działanie </a:t>
            </a:r>
            <a:r>
              <a:rPr lang="pl-PL" sz="3600" dirty="0" err="1" smtClean="0">
                <a:solidFill>
                  <a:schemeClr val="bg1"/>
                </a:solidFill>
                <a:effectLst>
                  <a:outerShdw blurRad="38100" dist="38100" dir="2700000" algn="tl">
                    <a:srgbClr val="000000">
                      <a:alpha val="43137"/>
                    </a:srgbClr>
                  </a:outerShdw>
                </a:effectLst>
              </a:rPr>
              <a:t>BIOSu</a:t>
            </a:r>
            <a:endParaRPr lang="pl-PL" sz="3600" dirty="0" smtClean="0">
              <a:solidFill>
                <a:schemeClr val="bg1"/>
              </a:solidFill>
              <a:effectLst>
                <a:outerShdw blurRad="38100" dist="38100" dir="2700000" algn="tl">
                  <a:srgbClr val="000000">
                    <a:alpha val="43137"/>
                  </a:srgbClr>
                </a:outerShdw>
              </a:effectLst>
            </a:endParaRPr>
          </a:p>
          <a:p>
            <a:r>
              <a:rPr lang="pl-PL" sz="3600" dirty="0" smtClean="0">
                <a:solidFill>
                  <a:schemeClr val="bg1"/>
                </a:solidFill>
                <a:effectLst>
                  <a:outerShdw blurRad="38100" dist="38100" dir="2700000" algn="tl">
                    <a:srgbClr val="000000">
                      <a:alpha val="43137"/>
                    </a:srgbClr>
                  </a:outerShdw>
                </a:effectLst>
              </a:rPr>
              <a:t>17: Funkcje </a:t>
            </a:r>
            <a:r>
              <a:rPr lang="pl-PL" sz="3600" dirty="0" err="1" smtClean="0">
                <a:solidFill>
                  <a:schemeClr val="bg1"/>
                </a:solidFill>
                <a:effectLst>
                  <a:outerShdw blurRad="38100" dist="38100" dir="2700000" algn="tl">
                    <a:srgbClr val="000000">
                      <a:alpha val="43137"/>
                    </a:srgbClr>
                  </a:outerShdw>
                </a:effectLst>
              </a:rPr>
              <a:t>BIOSu</a:t>
            </a:r>
            <a:endParaRPr lang="pl-PL" sz="3600" dirty="0" smtClean="0">
              <a:solidFill>
                <a:schemeClr val="bg1"/>
              </a:solidFill>
              <a:effectLst>
                <a:outerShdw blurRad="38100" dist="38100" dir="2700000" algn="tl">
                  <a:srgbClr val="000000">
                    <a:alpha val="43137"/>
                  </a:srgbClr>
                </a:outerShdw>
              </a:effectLst>
            </a:endParaRPr>
          </a:p>
          <a:p>
            <a:r>
              <a:rPr lang="pl-PL" sz="3600" dirty="0" smtClean="0">
                <a:solidFill>
                  <a:schemeClr val="bg1"/>
                </a:solidFill>
                <a:effectLst>
                  <a:outerShdw blurRad="38100" dist="38100" dir="2700000" algn="tl">
                    <a:srgbClr val="000000">
                      <a:alpha val="43137"/>
                    </a:srgbClr>
                  </a:outerShdw>
                </a:effectLst>
              </a:rPr>
              <a:t>18-21: Rodzaje BIOSU</a:t>
            </a:r>
          </a:p>
          <a:p>
            <a:r>
              <a:rPr lang="pl-PL" sz="3600" smtClean="0">
                <a:solidFill>
                  <a:schemeClr val="bg1"/>
                </a:solidFill>
                <a:effectLst>
                  <a:outerShdw blurRad="38100" dist="38100" dir="2700000" algn="tl">
                    <a:srgbClr val="000000">
                      <a:alpha val="43137"/>
                    </a:srgbClr>
                  </a:outerShdw>
                </a:effectLst>
              </a:rPr>
              <a:t>22-23:Materiały </a:t>
            </a:r>
            <a:r>
              <a:rPr lang="pl-PL" sz="3600" dirty="0" smtClean="0">
                <a:solidFill>
                  <a:schemeClr val="bg1"/>
                </a:solidFill>
                <a:effectLst>
                  <a:outerShdw blurRad="38100" dist="38100" dir="2700000" algn="tl">
                    <a:srgbClr val="000000">
                      <a:alpha val="43137"/>
                    </a:srgbClr>
                  </a:outerShdw>
                </a:effectLst>
              </a:rPr>
              <a:t>dodatkowe</a:t>
            </a:r>
            <a:endParaRPr lang="pl-PL" sz="36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977229900"/>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16144" t="14700" r="19676" b="20901"/>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l="11812" t="10500" r="15345" b="17184"/>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979712" y="260648"/>
            <a:ext cx="5104282" cy="1569660"/>
          </a:xfrm>
          <a:prstGeom prst="rect">
            <a:avLst/>
          </a:prstGeom>
        </p:spPr>
        <p:txBody>
          <a:bodyPr wrap="none">
            <a:spAutoFit/>
          </a:bodyPr>
          <a:lstStyle/>
          <a:p>
            <a:r>
              <a:rPr lang="pl-PL" sz="9600" dirty="0" smtClean="0">
                <a:ln>
                  <a:solidFill>
                    <a:schemeClr val="tx1"/>
                  </a:solidFill>
                </a:ln>
                <a:solidFill>
                  <a:schemeClr val="tx1">
                    <a:lumMod val="50000"/>
                    <a:lumOff val="50000"/>
                    <a:alpha val="95000"/>
                  </a:schemeClr>
                </a:solidFill>
                <a:effectLst>
                  <a:glow rad="63500">
                    <a:schemeClr val="accent1">
                      <a:satMod val="175000"/>
                      <a:alpha val="40000"/>
                    </a:schemeClr>
                  </a:glow>
                  <a:outerShdw blurRad="50800" dist="38100" dir="18900000" algn="bl" rotWithShape="0">
                    <a:schemeClr val="tx2">
                      <a:lumMod val="50000"/>
                      <a:alpha val="40000"/>
                    </a:schemeClr>
                  </a:outerShdw>
                </a:effectLst>
              </a:rPr>
              <a:t>Dual BIOS</a:t>
            </a:r>
            <a:endParaRPr lang="pl-PL" sz="9600" dirty="0"/>
          </a:p>
        </p:txBody>
      </p:sp>
      <p:pic>
        <p:nvPicPr>
          <p:cNvPr id="3" name="Picture 2" descr="Znalezione obrazy dla zapytania dual bios co to jest"/>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716016" y="2276872"/>
            <a:ext cx="4067175" cy="3286126"/>
          </a:xfrm>
          <a:prstGeom prst="rect">
            <a:avLst/>
          </a:prstGeom>
          <a:noFill/>
          <a:extLst>
            <a:ext uri="{909E8E84-426E-40DD-AFC4-6F175D3DCCD1}">
              <a14:hiddenFill xmlns="" xmlns:a14="http://schemas.microsoft.com/office/drawing/2010/main">
                <a:solidFill>
                  <a:srgbClr val="FFFFFF"/>
                </a:solidFill>
              </a14:hiddenFill>
            </a:ext>
          </a:extLst>
        </p:spPr>
      </p:pic>
      <p:sp>
        <p:nvSpPr>
          <p:cNvPr id="4" name="Prostokąt 3"/>
          <p:cNvSpPr/>
          <p:nvPr/>
        </p:nvSpPr>
        <p:spPr>
          <a:xfrm>
            <a:off x="251520" y="2204864"/>
            <a:ext cx="4572000" cy="2800767"/>
          </a:xfrm>
          <a:prstGeom prst="rect">
            <a:avLst/>
          </a:prstGeom>
        </p:spPr>
        <p:txBody>
          <a:bodyPr wrap="square">
            <a:spAutoFit/>
          </a:bodyPr>
          <a:lstStyle/>
          <a:p>
            <a:r>
              <a:rPr lang="pl-PL" sz="2200" dirty="0">
                <a:solidFill>
                  <a:schemeClr val="bg1"/>
                </a:solidFill>
                <a:effectLst>
                  <a:outerShdw blurRad="38100" dist="38100" dir="2700000" algn="tl">
                    <a:srgbClr val="000000">
                      <a:alpha val="43137"/>
                    </a:srgbClr>
                  </a:outerShdw>
                </a:effectLst>
              </a:rPr>
              <a:t>Płyty główne GIGABYTE wyposażone w </a:t>
            </a:r>
            <a:r>
              <a:rPr lang="pl-PL" sz="2200" b="1" dirty="0">
                <a:solidFill>
                  <a:schemeClr val="bg1"/>
                </a:solidFill>
                <a:effectLst>
                  <a:outerShdw blurRad="38100" dist="38100" dir="2700000" algn="tl">
                    <a:srgbClr val="000000">
                      <a:alpha val="43137"/>
                    </a:srgbClr>
                  </a:outerShdw>
                </a:effectLst>
              </a:rPr>
              <a:t>Dual </a:t>
            </a:r>
            <a:r>
              <a:rPr lang="pl-PL" sz="2200" b="1" dirty="0" err="1">
                <a:solidFill>
                  <a:schemeClr val="bg1"/>
                </a:solidFill>
                <a:effectLst>
                  <a:outerShdw blurRad="38100" dist="38100" dir="2700000" algn="tl">
                    <a:srgbClr val="000000">
                      <a:alpha val="43137"/>
                    </a:srgbClr>
                  </a:outerShdw>
                </a:effectLst>
              </a:rPr>
              <a:t>BIOS</a:t>
            </a:r>
            <a:r>
              <a:rPr lang="pl-PL" sz="2200" dirty="0" err="1">
                <a:solidFill>
                  <a:schemeClr val="bg1"/>
                </a:solidFill>
                <a:effectLst>
                  <a:outerShdw blurRad="38100" dist="38100" dir="2700000" algn="tl">
                    <a:srgbClr val="000000">
                      <a:alpha val="43137"/>
                    </a:srgbClr>
                  </a:outerShdw>
                </a:effectLst>
              </a:rPr>
              <a:t>maja</a:t>
            </a:r>
            <a:r>
              <a:rPr lang="pl-PL" sz="2200" dirty="0">
                <a:solidFill>
                  <a:schemeClr val="bg1"/>
                </a:solidFill>
                <a:effectLst>
                  <a:outerShdw blurRad="38100" dist="38100" dir="2700000" algn="tl">
                    <a:srgbClr val="000000">
                      <a:alpha val="43137"/>
                    </a:srgbClr>
                  </a:outerShdw>
                </a:effectLst>
              </a:rPr>
              <a:t> dwa oddzielne układy z </a:t>
            </a:r>
            <a:r>
              <a:rPr lang="pl-PL" sz="2200" dirty="0" err="1">
                <a:solidFill>
                  <a:schemeClr val="bg1"/>
                </a:solidFill>
                <a:effectLst>
                  <a:outerShdw blurRad="38100" dist="38100" dir="2700000" algn="tl">
                    <a:srgbClr val="000000">
                      <a:alpha val="43137"/>
                    </a:srgbClr>
                  </a:outerShdw>
                </a:effectLst>
              </a:rPr>
              <a:t>BIOSem</a:t>
            </a:r>
            <a:r>
              <a:rPr lang="pl-PL" sz="2200" dirty="0">
                <a:solidFill>
                  <a:schemeClr val="bg1"/>
                </a:solidFill>
                <a:effectLst>
                  <a:outerShdw blurRad="38100" dist="38100" dir="2700000" algn="tl">
                    <a:srgbClr val="000000">
                      <a:alpha val="43137"/>
                    </a:srgbClr>
                  </a:outerShdw>
                </a:effectLst>
              </a:rPr>
              <a:t>. Dla ułatwienia, pierwszy określany jest jako "główny" </a:t>
            </a:r>
            <a:r>
              <a:rPr lang="pl-PL" sz="2200" b="1" dirty="0">
                <a:solidFill>
                  <a:schemeClr val="bg1"/>
                </a:solidFill>
                <a:effectLst>
                  <a:outerShdw blurRad="38100" dist="38100" dir="2700000" algn="tl">
                    <a:srgbClr val="000000">
                      <a:alpha val="43137"/>
                    </a:srgbClr>
                  </a:outerShdw>
                </a:effectLst>
              </a:rPr>
              <a:t>BIOS</a:t>
            </a:r>
            <a:r>
              <a:rPr lang="pl-PL" sz="2200" dirty="0">
                <a:solidFill>
                  <a:schemeClr val="bg1"/>
                </a:solidFill>
                <a:effectLst>
                  <a:outerShdw blurRad="38100" dist="38100" dir="2700000" algn="tl">
                    <a:srgbClr val="000000">
                      <a:alpha val="43137"/>
                    </a:srgbClr>
                  </a:outerShdw>
                </a:effectLst>
              </a:rPr>
              <a:t>, drugi jako "zapasowy". W przypadku uszkodzenia głównego </a:t>
            </a:r>
            <a:r>
              <a:rPr lang="pl-PL" sz="2200" b="1" dirty="0">
                <a:solidFill>
                  <a:schemeClr val="bg1"/>
                </a:solidFill>
                <a:effectLst>
                  <a:outerShdw blurRad="38100" dist="38100" dir="2700000" algn="tl">
                    <a:srgbClr val="000000">
                      <a:alpha val="43137"/>
                    </a:srgbClr>
                  </a:outerShdw>
                </a:effectLst>
              </a:rPr>
              <a:t>BIOS</a:t>
            </a:r>
            <a:r>
              <a:rPr lang="pl-PL" sz="2200" dirty="0">
                <a:solidFill>
                  <a:schemeClr val="bg1"/>
                </a:solidFill>
                <a:effectLst>
                  <a:outerShdw blurRad="38100" dist="38100" dir="2700000" algn="tl">
                    <a:srgbClr val="000000">
                      <a:alpha val="43137"/>
                    </a:srgbClr>
                  </a:outerShdw>
                </a:effectLst>
              </a:rPr>
              <a:t>-u, zapasowy natychmiast przejmuje jego funkcje.</a:t>
            </a:r>
          </a:p>
        </p:txBody>
      </p:sp>
    </p:spTree>
    <p:extLst>
      <p:ext uri="{BB962C8B-B14F-4D97-AF65-F5344CB8AC3E}">
        <p14:creationId xmlns="" xmlns:p14="http://schemas.microsoft.com/office/powerpoint/2010/main" val="3334016698"/>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17179" t="16667" r="41411" b="11904"/>
          <a:stretch/>
        </p:blipFill>
        <p:spPr bwMode="auto">
          <a:xfrm>
            <a:off x="971600" y="0"/>
            <a:ext cx="7200800" cy="68312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53061008"/>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94839556"/>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rostokąt 3"/>
          <p:cNvSpPr/>
          <p:nvPr/>
        </p:nvSpPr>
        <p:spPr>
          <a:xfrm>
            <a:off x="323528" y="404664"/>
            <a:ext cx="8496944" cy="3139321"/>
          </a:xfrm>
          <a:prstGeom prst="rect">
            <a:avLst/>
          </a:prstGeom>
        </p:spPr>
        <p:txBody>
          <a:bodyPr wrap="square">
            <a:spAutoFit/>
          </a:bodyPr>
          <a:lstStyle/>
          <a:p>
            <a:r>
              <a:rPr lang="pl-PL" sz="2200" dirty="0">
                <a:solidFill>
                  <a:schemeClr val="bg1"/>
                </a:solidFill>
                <a:effectLst>
                  <a:outerShdw blurRad="38100" dist="38100" dir="2700000" algn="tl">
                    <a:srgbClr val="000000">
                      <a:alpha val="43137"/>
                    </a:srgbClr>
                  </a:outerShdw>
                </a:effectLst>
              </a:rPr>
              <a:t>BIOS (</a:t>
            </a:r>
            <a:r>
              <a:rPr lang="pl-PL" sz="2200" dirty="0" smtClean="0">
                <a:solidFill>
                  <a:schemeClr val="bg1"/>
                </a:solidFill>
                <a:effectLst>
                  <a:outerShdw blurRad="38100" dist="38100" dir="2700000" algn="tl">
                    <a:srgbClr val="000000">
                      <a:alpha val="43137"/>
                    </a:srgbClr>
                  </a:outerShdw>
                </a:effectLst>
              </a:rPr>
              <a:t>akronim</a:t>
            </a:r>
            <a:r>
              <a:rPr lang="pl-PL" sz="2200" dirty="0">
                <a:solidFill>
                  <a:schemeClr val="bg1"/>
                </a:solidFill>
                <a:effectLst>
                  <a:outerShdw blurRad="38100" dist="38100" dir="2700000" algn="tl">
                    <a:srgbClr val="000000">
                      <a:alpha val="43137"/>
                    </a:srgbClr>
                  </a:outerShdw>
                </a:effectLst>
              </a:rPr>
              <a:t> </a:t>
            </a:r>
            <a:r>
              <a:rPr lang="pl-PL" sz="2200" dirty="0" smtClean="0">
                <a:solidFill>
                  <a:schemeClr val="bg1"/>
                </a:solidFill>
                <a:effectLst>
                  <a:outerShdw blurRad="38100" dist="38100" dir="2700000" algn="tl">
                    <a:srgbClr val="000000">
                      <a:alpha val="43137"/>
                    </a:srgbClr>
                  </a:outerShdw>
                </a:effectLst>
              </a:rPr>
              <a:t>ang</a:t>
            </a:r>
            <a:r>
              <a:rPr lang="pl-PL" sz="2200" dirty="0">
                <a:solidFill>
                  <a:schemeClr val="bg1"/>
                </a:solidFill>
                <a:effectLst>
                  <a:outerShdw blurRad="38100" dist="38100" dir="2700000" algn="tl">
                    <a:srgbClr val="000000">
                      <a:alpha val="43137"/>
                    </a:srgbClr>
                  </a:outerShdw>
                </a:effectLst>
              </a:rPr>
              <a:t>. Basic Input/</a:t>
            </a:r>
            <a:r>
              <a:rPr lang="pl-PL" sz="2200" dirty="0" err="1">
                <a:solidFill>
                  <a:schemeClr val="bg1"/>
                </a:solidFill>
                <a:effectLst>
                  <a:outerShdw blurRad="38100" dist="38100" dir="2700000" algn="tl">
                    <a:srgbClr val="000000">
                      <a:alpha val="43137"/>
                    </a:srgbClr>
                  </a:outerShdw>
                </a:effectLst>
              </a:rPr>
              <a:t>Output</a:t>
            </a:r>
            <a:r>
              <a:rPr lang="pl-PL" sz="2200" dirty="0">
                <a:solidFill>
                  <a:schemeClr val="bg1"/>
                </a:solidFill>
                <a:effectLst>
                  <a:outerShdw blurRad="38100" dist="38100" dir="2700000" algn="tl">
                    <a:srgbClr val="000000">
                      <a:alpha val="43137"/>
                    </a:srgbClr>
                  </a:outerShdw>
                </a:effectLst>
              </a:rPr>
              <a:t> System – podstawowy system wejścia-wyjścia) – zapisany w pamięci stałej zestaw podstawowych procedur pośredniczących pomiędzy systemem </a:t>
            </a:r>
            <a:r>
              <a:rPr lang="pl-PL" sz="2200" dirty="0" smtClean="0">
                <a:solidFill>
                  <a:schemeClr val="bg1"/>
                </a:solidFill>
                <a:effectLst>
                  <a:outerShdw blurRad="38100" dist="38100" dir="2700000" algn="tl">
                    <a:srgbClr val="000000">
                      <a:alpha val="43137"/>
                    </a:srgbClr>
                  </a:outerShdw>
                </a:effectLst>
              </a:rPr>
              <a:t>operacyjnym</a:t>
            </a:r>
            <a:r>
              <a:rPr lang="pl-PL" sz="2200" dirty="0">
                <a:solidFill>
                  <a:schemeClr val="bg1"/>
                </a:solidFill>
                <a:effectLst>
                  <a:outerShdw blurRad="38100" dist="38100" dir="2700000" algn="tl">
                    <a:srgbClr val="000000">
                      <a:alpha val="43137"/>
                    </a:srgbClr>
                  </a:outerShdw>
                </a:effectLst>
              </a:rPr>
              <a:t> </a:t>
            </a:r>
            <a:r>
              <a:rPr lang="pl-PL" sz="2200" dirty="0" smtClean="0">
                <a:solidFill>
                  <a:schemeClr val="bg1"/>
                </a:solidFill>
                <a:effectLst>
                  <a:outerShdw blurRad="38100" dist="38100" dir="2700000" algn="tl">
                    <a:srgbClr val="000000">
                      <a:alpha val="43137"/>
                    </a:srgbClr>
                  </a:outerShdw>
                </a:effectLst>
              </a:rPr>
              <a:t>a </a:t>
            </a:r>
            <a:r>
              <a:rPr lang="pl-PL" sz="2200" dirty="0">
                <a:solidFill>
                  <a:schemeClr val="bg1"/>
                </a:solidFill>
                <a:effectLst>
                  <a:outerShdw blurRad="38100" dist="38100" dir="2700000" algn="tl">
                    <a:srgbClr val="000000">
                      <a:alpha val="43137"/>
                    </a:srgbClr>
                  </a:outerShdw>
                </a:effectLst>
              </a:rPr>
              <a:t>sprzętem. Posiada on własną pamięć konfiguracji, w której znajdują się informacje dotyczące daty, czasu oraz danych na temat wszystkich urządzeń zainstalowanych w komputerze. Jest to program zapisany w pamięci </a:t>
            </a:r>
            <a:r>
              <a:rPr lang="pl-PL" sz="2200" dirty="0" smtClean="0">
                <a:solidFill>
                  <a:schemeClr val="bg1"/>
                </a:solidFill>
                <a:effectLst>
                  <a:outerShdw blurRad="38100" dist="38100" dir="2700000" algn="tl">
                    <a:srgbClr val="000000">
                      <a:alpha val="43137"/>
                    </a:srgbClr>
                  </a:outerShdw>
                </a:effectLst>
              </a:rPr>
              <a:t>ROM</a:t>
            </a:r>
            <a:r>
              <a:rPr lang="pl-PL" sz="2200" dirty="0">
                <a:solidFill>
                  <a:schemeClr val="bg1"/>
                </a:solidFill>
                <a:effectLst>
                  <a:outerShdw blurRad="38100" dist="38100" dir="2700000" algn="tl">
                    <a:srgbClr val="000000">
                      <a:alpha val="43137"/>
                    </a:srgbClr>
                  </a:outerShdw>
                </a:effectLst>
              </a:rPr>
              <a:t> </a:t>
            </a:r>
            <a:r>
              <a:rPr lang="pl-PL" sz="2200" dirty="0" smtClean="0">
                <a:solidFill>
                  <a:schemeClr val="bg1"/>
                </a:solidFill>
                <a:effectLst>
                  <a:outerShdw blurRad="38100" dist="38100" dir="2700000" algn="tl">
                    <a:srgbClr val="000000">
                      <a:alpha val="43137"/>
                    </a:srgbClr>
                  </a:outerShdw>
                </a:effectLst>
              </a:rPr>
              <a:t>płyty </a:t>
            </a:r>
            <a:r>
              <a:rPr lang="pl-PL" sz="2200" dirty="0">
                <a:solidFill>
                  <a:schemeClr val="bg1"/>
                </a:solidFill>
                <a:effectLst>
                  <a:outerShdw blurRad="38100" dist="38100" dir="2700000" algn="tl">
                    <a:srgbClr val="000000">
                      <a:alpha val="43137"/>
                    </a:srgbClr>
                  </a:outerShdw>
                </a:effectLst>
              </a:rPr>
              <a:t>głównej oraz innych kart rozszerzeń takich jak np. karta graficzna. Oryginalny BIOS firmy IBM wyróżnia zawarcie w nim języka programowania ROM Basic.</a:t>
            </a:r>
          </a:p>
        </p:txBody>
      </p:sp>
      <p:pic>
        <p:nvPicPr>
          <p:cNvPr id="1026" name="Picture 2" descr="Znalezione obrazy dla zapytania bios chip"/>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552" y="3429000"/>
            <a:ext cx="4274507" cy="3096344"/>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descr="Znalezione obrazy dla zapytania bios ibm chip"/>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292080" y="3140968"/>
            <a:ext cx="3323987" cy="33239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63055852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179512" y="260648"/>
            <a:ext cx="4572000" cy="5262979"/>
          </a:xfrm>
          <a:prstGeom prst="rect">
            <a:avLst/>
          </a:prstGeom>
        </p:spPr>
        <p:txBody>
          <a:bodyPr>
            <a:spAutoFit/>
          </a:bodyPr>
          <a:lstStyle/>
          <a:p>
            <a:r>
              <a:rPr lang="pl-PL" sz="2400" dirty="0">
                <a:solidFill>
                  <a:schemeClr val="bg1"/>
                </a:solidFill>
                <a:effectLst>
                  <a:outerShdw blurRad="38100" dist="38100" dir="2700000" algn="tl">
                    <a:srgbClr val="000000">
                      <a:alpha val="43137"/>
                    </a:srgbClr>
                  </a:outerShdw>
                </a:effectLst>
              </a:rPr>
              <a:t>Od połowy lat 90. XX w. większości BIOS-ów umieszcza się w pamięciach typu </a:t>
            </a:r>
            <a:r>
              <a:rPr lang="pl-PL" sz="2400" dirty="0" err="1">
                <a:solidFill>
                  <a:schemeClr val="bg1"/>
                </a:solidFill>
                <a:effectLst>
                  <a:outerShdw blurRad="38100" dist="38100" dir="2700000" algn="tl">
                    <a:srgbClr val="000000">
                      <a:alpha val="43137"/>
                    </a:srgbClr>
                  </a:outerShdw>
                </a:effectLst>
              </a:rPr>
              <a:t>flash</a:t>
            </a:r>
            <a:r>
              <a:rPr lang="pl-PL" sz="2400" dirty="0">
                <a:solidFill>
                  <a:schemeClr val="bg1"/>
                </a:solidFill>
                <a:effectLst>
                  <a:outerShdw blurRad="38100" dist="38100" dir="2700000" algn="tl">
                    <a:srgbClr val="000000">
                      <a:alpha val="43137"/>
                    </a:srgbClr>
                  </a:outerShdw>
                </a:effectLst>
              </a:rPr>
              <a:t>, co umożliwia ich późniejszą aktualizację</a:t>
            </a:r>
            <a:r>
              <a:rPr lang="pl-PL" sz="2400" dirty="0" smtClean="0">
                <a:solidFill>
                  <a:schemeClr val="bg1"/>
                </a:solidFill>
                <a:effectLst>
                  <a:outerShdw blurRad="38100" dist="38100" dir="2700000" algn="tl">
                    <a:srgbClr val="000000">
                      <a:alpha val="43137"/>
                    </a:srgbClr>
                  </a:outerShdw>
                </a:effectLst>
              </a:rPr>
              <a:t>.</a:t>
            </a:r>
            <a:r>
              <a:rPr lang="pl-PL" sz="2400" dirty="0">
                <a:solidFill>
                  <a:schemeClr val="bg1"/>
                </a:solidFill>
                <a:effectLst>
                  <a:outerShdw blurRad="38100" dist="38100" dir="2700000" algn="tl">
                    <a:srgbClr val="000000">
                      <a:alpha val="43137"/>
                    </a:srgbClr>
                  </a:outerShdw>
                </a:effectLst>
              </a:rPr>
              <a:t> </a:t>
            </a:r>
            <a:endParaRPr lang="pl-PL" sz="2400" dirty="0" smtClean="0">
              <a:solidFill>
                <a:schemeClr val="bg1"/>
              </a:solidFill>
              <a:effectLst>
                <a:outerShdw blurRad="38100" dist="38100" dir="2700000" algn="tl">
                  <a:srgbClr val="000000">
                    <a:alpha val="43137"/>
                  </a:srgbClr>
                </a:outerShdw>
              </a:effectLst>
            </a:endParaRPr>
          </a:p>
          <a:p>
            <a:endParaRPr lang="pl-PL" sz="2400" dirty="0">
              <a:solidFill>
                <a:schemeClr val="bg1"/>
              </a:solidFill>
              <a:effectLst>
                <a:outerShdw blurRad="38100" dist="38100" dir="2700000" algn="tl">
                  <a:srgbClr val="000000">
                    <a:alpha val="43137"/>
                  </a:srgbClr>
                </a:outerShdw>
              </a:effectLst>
            </a:endParaRPr>
          </a:p>
          <a:p>
            <a:r>
              <a:rPr lang="pl-PL" sz="2400" dirty="0" smtClean="0">
                <a:solidFill>
                  <a:schemeClr val="bg1"/>
                </a:solidFill>
                <a:effectLst>
                  <a:outerShdw blurRad="38100" dist="38100" dir="2700000" algn="tl">
                    <a:srgbClr val="000000">
                      <a:alpha val="43137"/>
                    </a:srgbClr>
                  </a:outerShdw>
                </a:effectLst>
              </a:rPr>
              <a:t>Pamięć </a:t>
            </a:r>
            <a:r>
              <a:rPr lang="pl-PL" sz="2400" dirty="0" err="1">
                <a:solidFill>
                  <a:schemeClr val="bg1"/>
                </a:solidFill>
                <a:effectLst>
                  <a:outerShdw blurRad="38100" dist="38100" dir="2700000" algn="tl">
                    <a:srgbClr val="000000">
                      <a:alpha val="43137"/>
                    </a:srgbClr>
                  </a:outerShdw>
                </a:effectLst>
              </a:rPr>
              <a:t>flash</a:t>
            </a:r>
            <a:r>
              <a:rPr lang="pl-PL" sz="2400" dirty="0">
                <a:solidFill>
                  <a:schemeClr val="bg1"/>
                </a:solidFill>
                <a:effectLst>
                  <a:outerShdw blurRad="38100" dist="38100" dir="2700000" algn="tl">
                    <a:srgbClr val="000000">
                      <a:alpha val="43137"/>
                    </a:srgbClr>
                  </a:outerShdw>
                </a:effectLst>
              </a:rPr>
              <a:t> jest specjalnym bardzo szybkim typem pamięci EEPROM. A więc elektronicznie wymazywalną stałą pamięcią tylko do odczytu</a:t>
            </a:r>
            <a:r>
              <a:rPr lang="pl-PL" sz="2400" dirty="0" smtClean="0">
                <a:solidFill>
                  <a:schemeClr val="bg1"/>
                </a:solidFill>
                <a:effectLst>
                  <a:outerShdw blurRad="38100" dist="38100" dir="2700000" algn="tl">
                    <a:srgbClr val="000000">
                      <a:alpha val="43137"/>
                    </a:srgbClr>
                  </a:outerShdw>
                </a:effectLst>
              </a:rPr>
              <a:t>.</a:t>
            </a:r>
          </a:p>
          <a:p>
            <a:endParaRPr lang="pl-PL" sz="2400" dirty="0">
              <a:solidFill>
                <a:schemeClr val="bg1"/>
              </a:solidFill>
              <a:effectLst>
                <a:outerShdw blurRad="38100" dist="38100" dir="2700000" algn="tl">
                  <a:srgbClr val="000000">
                    <a:alpha val="43137"/>
                  </a:srgbClr>
                </a:outerShdw>
              </a:effectLst>
            </a:endParaRPr>
          </a:p>
          <a:p>
            <a:endParaRPr lang="pl-PL" sz="2400" dirty="0">
              <a:solidFill>
                <a:schemeClr val="bg1"/>
              </a:solidFill>
              <a:effectLst>
                <a:outerShdw blurRad="38100" dist="38100" dir="2700000" algn="tl">
                  <a:srgbClr val="000000">
                    <a:alpha val="43137"/>
                  </a:srgbClr>
                </a:outerShdw>
              </a:effectLst>
            </a:endParaRPr>
          </a:p>
          <a:p>
            <a:endParaRPr lang="pl-PL" sz="2400" dirty="0">
              <a:solidFill>
                <a:schemeClr val="bg1"/>
              </a:solidFill>
              <a:effectLst>
                <a:outerShdw blurRad="38100" dist="38100" dir="2700000" algn="tl">
                  <a:srgbClr val="000000">
                    <a:alpha val="43137"/>
                  </a:srgbClr>
                </a:outerShdw>
              </a:effectLst>
            </a:endParaRPr>
          </a:p>
        </p:txBody>
      </p:sp>
      <p:pic>
        <p:nvPicPr>
          <p:cNvPr id="2050" name="Picture 2" descr="Znalezione obrazy dla zapytania bi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11960" y="692696"/>
            <a:ext cx="4161819" cy="2738919"/>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Znalezione obrazy dla zapytania bios"/>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3688" y="4077072"/>
            <a:ext cx="3672408" cy="24482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5744401"/>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323528" y="404664"/>
            <a:ext cx="4572000" cy="6217087"/>
          </a:xfrm>
          <a:prstGeom prst="rect">
            <a:avLst/>
          </a:prstGeom>
        </p:spPr>
        <p:txBody>
          <a:bodyPr>
            <a:spAutoFit/>
          </a:bodyPr>
          <a:lstStyle/>
          <a:p>
            <a:r>
              <a:rPr lang="pl-PL" sz="2200" dirty="0" smtClean="0">
                <a:solidFill>
                  <a:schemeClr val="bg1"/>
                </a:solidFill>
                <a:effectLst>
                  <a:outerShdw blurRad="38100" dist="38100" dir="2700000" algn="tl">
                    <a:srgbClr val="000000">
                      <a:alpha val="43137"/>
                    </a:srgbClr>
                  </a:outerShdw>
                </a:effectLst>
              </a:rPr>
              <a:t>Podczas uruchamiania komputera słychać charakterystyczne piknięcie. Jest to dźwięk potwierdzający, że wszystkie komponenty komputera działają jak należy. W ciągu kilku sekund poprzedzających ten dźwięk BIOS dokonuje sprawdzenia m.in. układu zasilania, procesora, pamięci RAM, interfejsu dysku twardego i kontrolera płyty głównej. </a:t>
            </a:r>
            <a:r>
              <a:rPr lang="pl-PL" sz="2200" dirty="0">
                <a:solidFill>
                  <a:schemeClr val="bg1"/>
                </a:solidFill>
                <a:effectLst>
                  <a:outerShdw blurRad="38100" dist="38100" dir="2700000" algn="tl">
                    <a:srgbClr val="000000">
                      <a:alpha val="43137"/>
                    </a:srgbClr>
                  </a:outerShdw>
                </a:effectLst>
              </a:rPr>
              <a:t>Tuż po włączeniu komputera zostaje aktywowana pierwsza procedura BIOS-u, tzw.  POST (Power On </a:t>
            </a:r>
            <a:r>
              <a:rPr lang="pl-PL" sz="2200" dirty="0" err="1">
                <a:solidFill>
                  <a:schemeClr val="bg1"/>
                </a:solidFill>
                <a:effectLst>
                  <a:outerShdw blurRad="38100" dist="38100" dir="2700000" algn="tl">
                    <a:srgbClr val="000000">
                      <a:alpha val="43137"/>
                    </a:srgbClr>
                  </a:outerShdw>
                </a:effectLst>
              </a:rPr>
              <a:t>Self</a:t>
            </a:r>
            <a:r>
              <a:rPr lang="pl-PL" sz="2200" dirty="0">
                <a:solidFill>
                  <a:schemeClr val="bg1"/>
                </a:solidFill>
                <a:effectLst>
                  <a:outerShdw blurRad="38100" dist="38100" dir="2700000" algn="tl">
                    <a:srgbClr val="000000">
                      <a:alpha val="43137"/>
                    </a:srgbClr>
                  </a:outerShdw>
                </a:effectLst>
              </a:rPr>
              <a:t> Test), która służy sprawdzeniu poprawności działania najważniejszych komponentów komputera. Inicjowany jest chipset płyty głównej.</a:t>
            </a:r>
          </a:p>
          <a:p>
            <a:endParaRPr lang="pl-PL" sz="2400" dirty="0">
              <a:solidFill>
                <a:schemeClr val="bg1"/>
              </a:solidFill>
              <a:effectLst>
                <a:outerShdw blurRad="38100" dist="38100" dir="2700000" algn="tl">
                  <a:srgbClr val="000000">
                    <a:alpha val="43137"/>
                  </a:srgbClr>
                </a:outerShdw>
              </a:effectLst>
            </a:endParaRPr>
          </a:p>
        </p:txBody>
      </p:sp>
      <p:pic>
        <p:nvPicPr>
          <p:cNvPr id="3074" name="Picture 2" descr="Znalezione obrazy dla zapytania bios system overview"/>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9992" y="404664"/>
            <a:ext cx="4312638" cy="3284984"/>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Znalezione obrazy dla zapytania bios startup screen"/>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860032" y="4149080"/>
            <a:ext cx="3888432" cy="21602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10510690"/>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332656"/>
            <a:ext cx="8640960" cy="4924425"/>
          </a:xfrm>
          <a:prstGeom prst="rect">
            <a:avLst/>
          </a:prstGeom>
        </p:spPr>
        <p:txBody>
          <a:bodyPr wrap="square">
            <a:spAutoFit/>
          </a:bodyPr>
          <a:lstStyle/>
          <a:p>
            <a:r>
              <a:rPr lang="pl-PL" sz="2200" dirty="0">
                <a:solidFill>
                  <a:schemeClr val="bg1"/>
                </a:solidFill>
                <a:effectLst>
                  <a:outerShdw blurRad="38100" dist="38100" dir="2700000" algn="tl">
                    <a:srgbClr val="000000">
                      <a:alpha val="43137"/>
                    </a:srgbClr>
                  </a:outerShdw>
                </a:effectLst>
              </a:rPr>
              <a:t>W pierwszej kolejności poprzez rozłączenie przez BIOS linii tzw. przerwania </a:t>
            </a:r>
            <a:r>
              <a:rPr lang="pl-PL" sz="2200" dirty="0" err="1">
                <a:solidFill>
                  <a:schemeClr val="bg1"/>
                </a:solidFill>
                <a:effectLst>
                  <a:outerShdw blurRad="38100" dist="38100" dir="2700000" algn="tl">
                    <a:srgbClr val="000000">
                      <a:alpha val="43137"/>
                    </a:srgbClr>
                  </a:outerShdw>
                </a:effectLst>
              </a:rPr>
              <a:t>niemaskowalnego</a:t>
            </a:r>
            <a:r>
              <a:rPr lang="pl-PL" sz="2200" dirty="0">
                <a:solidFill>
                  <a:schemeClr val="bg1"/>
                </a:solidFill>
                <a:effectLst>
                  <a:outerShdw blurRad="38100" dist="38100" dir="2700000" algn="tl">
                    <a:srgbClr val="000000">
                      <a:alpha val="43137"/>
                    </a:srgbClr>
                  </a:outerShdw>
                </a:effectLst>
              </a:rPr>
              <a:t> (NMI) resetowany jest procesor. </a:t>
            </a:r>
            <a:br>
              <a:rPr lang="pl-PL" sz="2200" dirty="0">
                <a:solidFill>
                  <a:schemeClr val="bg1"/>
                </a:solidFill>
                <a:effectLst>
                  <a:outerShdw blurRad="38100" dist="38100" dir="2700000" algn="tl">
                    <a:srgbClr val="000000">
                      <a:alpha val="43137"/>
                    </a:srgbClr>
                  </a:outerShdw>
                </a:effectLst>
              </a:rPr>
            </a:br>
            <a:r>
              <a:rPr lang="pl-PL" sz="2200" dirty="0">
                <a:solidFill>
                  <a:schemeClr val="bg1"/>
                </a:solidFill>
                <a:effectLst>
                  <a:outerShdw blurRad="38100" dist="38100" dir="2700000" algn="tl">
                    <a:srgbClr val="000000">
                      <a:alpha val="43137"/>
                    </a:srgbClr>
                  </a:outerShdw>
                </a:effectLst>
              </a:rPr>
              <a:t>W tym celu BIOS modyfikuje 7. bit na porcie 70h. Prawie jednocześnie, zaraz po tym, jak pojawia się napięcie, resetowany jest kontroler klawiatury. Poprzez oddzielną procedurę BIOS sprawdza, czy restart komputera został zainicjowany z klawiatury. W tym celu odczytuje odpowiednie bity pochodzące z kontrolera klawiatury. Chodzi o to, że procedura gorącego resetu (wywołanego z klawiatury) jest nieco szybsza, ponieważ w jej ramach testowane są tylko pierwsze 64 KB pamięci </a:t>
            </a:r>
            <a:r>
              <a:rPr lang="pl-PL" sz="2200" dirty="0" smtClean="0">
                <a:solidFill>
                  <a:schemeClr val="bg1"/>
                </a:solidFill>
                <a:effectLst>
                  <a:outerShdw blurRad="38100" dist="38100" dir="2700000" algn="tl">
                    <a:srgbClr val="000000">
                      <a:alpha val="43137"/>
                    </a:srgbClr>
                  </a:outerShdw>
                </a:effectLst>
              </a:rPr>
              <a:t>operacyjnej. Wszystko to dzieje się ok.</a:t>
            </a:r>
            <a:r>
              <a:rPr lang="pl-PL" sz="2200" b="1" dirty="0">
                <a:solidFill>
                  <a:schemeClr val="bg1"/>
                </a:solidFill>
                <a:effectLst>
                  <a:outerShdw blurRad="38100" dist="38100" dir="2700000" algn="tl">
                    <a:srgbClr val="000000">
                      <a:alpha val="43137"/>
                    </a:srgbClr>
                  </a:outerShdw>
                </a:effectLst>
              </a:rPr>
              <a:t> 1,7300 </a:t>
            </a:r>
            <a:r>
              <a:rPr lang="pl-PL" sz="2200" b="1" dirty="0" smtClean="0">
                <a:solidFill>
                  <a:schemeClr val="bg1"/>
                </a:solidFill>
                <a:effectLst>
                  <a:outerShdw blurRad="38100" dist="38100" dir="2700000" algn="tl">
                    <a:srgbClr val="000000">
                      <a:alpha val="43137"/>
                    </a:srgbClr>
                  </a:outerShdw>
                </a:effectLst>
              </a:rPr>
              <a:t>s </a:t>
            </a:r>
            <a:r>
              <a:rPr lang="pl-PL" sz="2200" dirty="0" smtClean="0">
                <a:solidFill>
                  <a:schemeClr val="bg1"/>
                </a:solidFill>
                <a:effectLst>
                  <a:outerShdw blurRad="38100" dist="38100" dir="2700000" algn="tl">
                    <a:srgbClr val="000000">
                      <a:alpha val="43137"/>
                    </a:srgbClr>
                  </a:outerShdw>
                </a:effectLst>
              </a:rPr>
              <a:t>po uruchomieniu komputera</a:t>
            </a:r>
            <a:endParaRPr lang="pl-PL" sz="2200" dirty="0">
              <a:solidFill>
                <a:schemeClr val="bg1"/>
              </a:solidFill>
              <a:effectLst>
                <a:outerShdw blurRad="38100" dist="38100" dir="2700000" algn="tl">
                  <a:srgbClr val="000000">
                    <a:alpha val="43137"/>
                  </a:srgbClr>
                </a:outerShdw>
              </a:effectLst>
            </a:endParaRPr>
          </a:p>
          <a:p>
            <a:r>
              <a:rPr lang="pl-PL" sz="2400" dirty="0">
                <a:solidFill>
                  <a:schemeClr val="bg1"/>
                </a:solidFill>
              </a:rPr>
              <a:t/>
            </a:r>
            <a:br>
              <a:rPr lang="pl-PL" sz="2400" dirty="0">
                <a:solidFill>
                  <a:schemeClr val="bg1"/>
                </a:solidFill>
              </a:rPr>
            </a:br>
            <a:r>
              <a:rPr lang="pl-PL" sz="2400" dirty="0">
                <a:solidFill>
                  <a:schemeClr val="bg1"/>
                </a:solidFill>
              </a:rPr>
              <a:t/>
            </a:r>
            <a:br>
              <a:rPr lang="pl-PL" sz="2400" dirty="0">
                <a:solidFill>
                  <a:schemeClr val="bg1"/>
                </a:solidFill>
              </a:rPr>
            </a:br>
            <a:endParaRPr lang="pl-PL" sz="2400" dirty="0">
              <a:solidFill>
                <a:schemeClr val="bg1"/>
              </a:solidFill>
            </a:endParaRPr>
          </a:p>
        </p:txBody>
      </p:sp>
      <p:pic>
        <p:nvPicPr>
          <p:cNvPr id="4100" name="Picture 4" descr="Znalezione obrazy dla zapytania działanie biosu \"/>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7140" y="4149080"/>
            <a:ext cx="3487888" cy="2232248"/>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Znalezione obrazy dla zapytania działanie biosu \"/>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83968" y="4221088"/>
            <a:ext cx="4558652" cy="23042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28245800"/>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467544" y="548680"/>
            <a:ext cx="4572000" cy="5663089"/>
          </a:xfrm>
          <a:prstGeom prst="rect">
            <a:avLst/>
          </a:prstGeom>
        </p:spPr>
        <p:txBody>
          <a:bodyPr>
            <a:spAutoFit/>
          </a:bodyPr>
          <a:lstStyle/>
          <a:p>
            <a:r>
              <a:rPr lang="pl-PL" sz="2200" dirty="0" smtClean="0">
                <a:solidFill>
                  <a:schemeClr val="bg1"/>
                </a:solidFill>
                <a:effectLst>
                  <a:outerShdw blurRad="38100" dist="38100" dir="2700000" algn="tl">
                    <a:srgbClr val="000000">
                      <a:alpha val="43137"/>
                    </a:srgbClr>
                  </a:outerShdw>
                </a:effectLst>
              </a:rPr>
              <a:t>Po </a:t>
            </a:r>
            <a:r>
              <a:rPr lang="pl-PL" sz="2200" b="1" dirty="0">
                <a:solidFill>
                  <a:schemeClr val="bg1"/>
                </a:solidFill>
                <a:effectLst>
                  <a:outerShdw blurRad="38100" dist="38100" dir="2700000" algn="tl">
                    <a:srgbClr val="000000">
                      <a:alpha val="43137"/>
                    </a:srgbClr>
                  </a:outerShdw>
                </a:effectLst>
              </a:rPr>
              <a:t>2,6100 </a:t>
            </a:r>
            <a:r>
              <a:rPr lang="pl-PL" sz="2200" b="1" dirty="0" smtClean="0">
                <a:solidFill>
                  <a:schemeClr val="bg1"/>
                </a:solidFill>
                <a:effectLst>
                  <a:outerShdw blurRad="38100" dist="38100" dir="2700000" algn="tl">
                    <a:srgbClr val="000000">
                      <a:alpha val="43137"/>
                    </a:srgbClr>
                  </a:outerShdw>
                </a:effectLst>
              </a:rPr>
              <a:t>s</a:t>
            </a:r>
            <a:r>
              <a:rPr lang="pl-PL" sz="2200" dirty="0" smtClean="0">
                <a:solidFill>
                  <a:schemeClr val="bg1"/>
                </a:solidFill>
                <a:effectLst>
                  <a:outerShdw blurRad="38100" dist="38100" dir="2700000" algn="tl">
                    <a:srgbClr val="000000">
                      <a:alpha val="43137"/>
                    </a:srgbClr>
                  </a:outerShdw>
                </a:effectLst>
              </a:rPr>
              <a:t> BIOS </a:t>
            </a:r>
            <a:r>
              <a:rPr lang="pl-PL" sz="2200" dirty="0">
                <a:solidFill>
                  <a:schemeClr val="bg1"/>
                </a:solidFill>
                <a:effectLst>
                  <a:outerShdw blurRad="38100" dist="38100" dir="2700000" algn="tl">
                    <a:srgbClr val="000000">
                      <a:alpha val="43137"/>
                    </a:srgbClr>
                  </a:outerShdw>
                </a:effectLst>
              </a:rPr>
              <a:t>przeprowadza test własnej integralności. Robi to poprzez wyliczenie sumy kontrolnej wszystkich danych zawartych w swoich układach elektronicznych. Rezultat jest porównywany z wcześniej ustaloną i przechowywaną liczbą i musi się z nią zgadzać. Następnie wysyłane jest polecenie do kontrolera klawiatury. Uaktywnia ono inny test i definiuje dla niego bufor danych. BIOS zapisuje komendy w tym buforze, sprawdzając w ten sposób wewnętrzny kontroler klawiatury.</a:t>
            </a:r>
          </a:p>
          <a:p>
            <a:r>
              <a:rPr lang="pl-PL" dirty="0"/>
              <a:t/>
            </a:r>
            <a:br>
              <a:rPr lang="pl-PL" dirty="0"/>
            </a:br>
            <a:r>
              <a:rPr lang="pl-PL" dirty="0"/>
              <a:t/>
            </a:r>
            <a:br>
              <a:rPr lang="pl-PL" dirty="0"/>
            </a:br>
            <a:endParaRPr lang="pl-PL" dirty="0"/>
          </a:p>
        </p:txBody>
      </p:sp>
      <p:pic>
        <p:nvPicPr>
          <p:cNvPr id="6146" name="Picture 2" descr="Znalezione obrazy dla zapytania bi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96136" y="692696"/>
            <a:ext cx="2880320" cy="28803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8865844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251520" y="404664"/>
            <a:ext cx="8784976" cy="4985980"/>
          </a:xfrm>
          <a:prstGeom prst="rect">
            <a:avLst/>
          </a:prstGeom>
        </p:spPr>
        <p:txBody>
          <a:bodyPr wrap="square">
            <a:spAutoFit/>
          </a:bodyPr>
          <a:lstStyle/>
          <a:p>
            <a:r>
              <a:rPr lang="pl-PL" sz="2200" dirty="0" smtClean="0">
                <a:solidFill>
                  <a:schemeClr val="bg1"/>
                </a:solidFill>
                <a:effectLst>
                  <a:outerShdw blurRad="38100" dist="38100" dir="2700000" algn="tl">
                    <a:srgbClr val="000000">
                      <a:alpha val="43137"/>
                    </a:srgbClr>
                  </a:outerShdw>
                </a:effectLst>
              </a:rPr>
              <a:t>Po </a:t>
            </a:r>
            <a:r>
              <a:rPr lang="pl-PL" sz="2200" b="1" dirty="0">
                <a:solidFill>
                  <a:schemeClr val="bg1"/>
                </a:solidFill>
                <a:effectLst>
                  <a:outerShdw blurRad="38100" dist="38100" dir="2700000" algn="tl">
                    <a:srgbClr val="000000">
                      <a:alpha val="43137"/>
                    </a:srgbClr>
                  </a:outerShdw>
                </a:effectLst>
              </a:rPr>
              <a:t>4,1100 </a:t>
            </a:r>
            <a:r>
              <a:rPr lang="pl-PL" sz="2200" b="1" dirty="0" smtClean="0">
                <a:solidFill>
                  <a:schemeClr val="bg1"/>
                </a:solidFill>
                <a:effectLst>
                  <a:outerShdw blurRad="38100" dist="38100" dir="2700000" algn="tl">
                    <a:srgbClr val="000000">
                      <a:alpha val="43137"/>
                    </a:srgbClr>
                  </a:outerShdw>
                </a:effectLst>
              </a:rPr>
              <a:t>s</a:t>
            </a:r>
            <a:r>
              <a:rPr lang="pl-PL" sz="2200" dirty="0" smtClean="0">
                <a:solidFill>
                  <a:schemeClr val="bg1"/>
                </a:solidFill>
                <a:effectLst>
                  <a:outerShdw blurRad="38100" dist="38100" dir="2700000" algn="tl">
                    <a:srgbClr val="000000">
                      <a:alpha val="43137"/>
                    </a:srgbClr>
                  </a:outerShdw>
                </a:effectLst>
              </a:rPr>
              <a:t> </a:t>
            </a:r>
            <a:r>
              <a:rPr lang="pl-PL" sz="2200" dirty="0">
                <a:solidFill>
                  <a:schemeClr val="bg1"/>
                </a:solidFill>
                <a:effectLst>
                  <a:outerShdw blurRad="38100" dist="38100" dir="2700000" algn="tl">
                    <a:srgbClr val="000000">
                      <a:alpha val="43137"/>
                    </a:srgbClr>
                  </a:outerShdw>
                </a:effectLst>
              </a:rPr>
              <a:t>na scenę wchodzi CMOS. To w tym układzie przechowywane są ustawienia BIOS-u dokonane przez użytkownika. BIOS odczytuje parametry własnej konfiguracji z kości CMOS przy każdym uruchomieniu. Szkopuł w tym, że układ ten może przechować dane i ustawienia dopóty, dopóki dostarczana jest mu energia z baterii, zachowuje się więc jak pamięć RAM. Określone procedury BIOS-u testują układ CMOS również za pomocą sum kontrolnych. Test ten może w tym przypadku dodatkowo wykryć nie tylko błędy w strukturze pamięci, ale także wadliwie działającą baterię podtrzymującą jej zawartość. Jeśli bateria jest na wyczerpaniu, nie będzie w stanie dostarczyć napięcia do niektórych rejonów układu. Użytkownik będzie mógł w takim przypadku spostrzec, że dokonane przez niego ustawienia w BIOS-ie oraz czas systemowy uległy wyzerowaniu.</a:t>
            </a:r>
          </a:p>
          <a:p>
            <a:r>
              <a:rPr lang="pl-PL" dirty="0"/>
              <a:t/>
            </a:r>
            <a:br>
              <a:rPr lang="pl-PL" dirty="0"/>
            </a:br>
            <a:r>
              <a:rPr lang="pl-PL" dirty="0"/>
              <a:t/>
            </a:r>
            <a:br>
              <a:rPr lang="pl-PL" dirty="0"/>
            </a:br>
            <a:endParaRPr lang="pl-PL" dirty="0"/>
          </a:p>
        </p:txBody>
      </p:sp>
      <p:pic>
        <p:nvPicPr>
          <p:cNvPr id="3" name="Picture 2" descr="Znalezione obrazy dla zapytania bios"/>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980728"/>
            <a:ext cx="9114584" cy="512695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722196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ostokąt 1"/>
          <p:cNvSpPr/>
          <p:nvPr/>
        </p:nvSpPr>
        <p:spPr>
          <a:xfrm>
            <a:off x="0" y="404664"/>
            <a:ext cx="8892480" cy="3693319"/>
          </a:xfrm>
          <a:prstGeom prst="rect">
            <a:avLst/>
          </a:prstGeom>
        </p:spPr>
        <p:txBody>
          <a:bodyPr wrap="square">
            <a:spAutoFit/>
          </a:bodyPr>
          <a:lstStyle/>
          <a:p>
            <a:r>
              <a:rPr lang="pl-PL" sz="2200" dirty="0" smtClean="0">
                <a:solidFill>
                  <a:schemeClr val="bg1"/>
                </a:solidFill>
                <a:effectLst>
                  <a:outerShdw blurRad="38100" dist="38100" dir="2700000" algn="tl">
                    <a:srgbClr val="000000">
                      <a:alpha val="43137"/>
                    </a:srgbClr>
                  </a:outerShdw>
                </a:effectLst>
              </a:rPr>
              <a:t>W </a:t>
            </a:r>
            <a:r>
              <a:rPr lang="pl-PL" sz="2200" dirty="0">
                <a:solidFill>
                  <a:schemeClr val="bg1"/>
                </a:solidFill>
                <a:effectLst>
                  <a:outerShdw blurRad="38100" dist="38100" dir="2700000" algn="tl">
                    <a:srgbClr val="000000">
                      <a:alpha val="43137"/>
                    </a:srgbClr>
                  </a:outerShdw>
                </a:effectLst>
              </a:rPr>
              <a:t>kolejnym kroku procedury POST </a:t>
            </a:r>
            <a:r>
              <a:rPr lang="pl-PL" sz="2200" dirty="0" smtClean="0">
                <a:solidFill>
                  <a:schemeClr val="bg1"/>
                </a:solidFill>
                <a:effectLst>
                  <a:outerShdw blurRad="38100" dist="38100" dir="2700000" algn="tl">
                    <a:srgbClr val="000000">
                      <a:alpha val="43137"/>
                    </a:srgbClr>
                  </a:outerShdw>
                </a:effectLst>
              </a:rPr>
              <a:t>(</a:t>
            </a:r>
            <a:r>
              <a:rPr lang="pl-PL" sz="2200" b="1" dirty="0">
                <a:solidFill>
                  <a:schemeClr val="bg1"/>
                </a:solidFill>
                <a:effectLst>
                  <a:outerShdw blurRad="38100" dist="38100" dir="2700000" algn="tl">
                    <a:srgbClr val="000000">
                      <a:alpha val="43137"/>
                    </a:srgbClr>
                  </a:outerShdw>
                </a:effectLst>
              </a:rPr>
              <a:t>4,6200 </a:t>
            </a:r>
            <a:r>
              <a:rPr lang="pl-PL" sz="2200" b="1" dirty="0" smtClean="0">
                <a:solidFill>
                  <a:schemeClr val="bg1"/>
                </a:solidFill>
                <a:effectLst>
                  <a:outerShdw blurRad="38100" dist="38100" dir="2700000" algn="tl">
                    <a:srgbClr val="000000">
                      <a:alpha val="43137"/>
                    </a:srgbClr>
                  </a:outerShdw>
                </a:effectLst>
              </a:rPr>
              <a:t>s po uruchomieniu) </a:t>
            </a:r>
            <a:r>
              <a:rPr lang="pl-PL" sz="2200" dirty="0" smtClean="0">
                <a:solidFill>
                  <a:schemeClr val="bg1"/>
                </a:solidFill>
                <a:effectLst>
                  <a:outerShdw blurRad="38100" dist="38100" dir="2700000" algn="tl">
                    <a:srgbClr val="000000">
                      <a:alpha val="43137"/>
                    </a:srgbClr>
                  </a:outerShdw>
                </a:effectLst>
              </a:rPr>
              <a:t>jest </a:t>
            </a:r>
            <a:r>
              <a:rPr lang="pl-PL" sz="2200" dirty="0">
                <a:solidFill>
                  <a:schemeClr val="bg1"/>
                </a:solidFill>
                <a:effectLst>
                  <a:outerShdw blurRad="38100" dist="38100" dir="2700000" algn="tl">
                    <a:srgbClr val="000000">
                      <a:alpha val="43137"/>
                    </a:srgbClr>
                  </a:outerShdw>
                </a:effectLst>
              </a:rPr>
              <a:t>sprawdzany zegar przerwań, który odpowiada za poprawną obsługę IRQ. </a:t>
            </a:r>
            <a:r>
              <a:rPr lang="pl-PL" sz="2200" dirty="0" err="1">
                <a:solidFill>
                  <a:schemeClr val="bg1"/>
                </a:solidFill>
                <a:effectLst>
                  <a:outerShdw blurRad="38100" dist="38100" dir="2700000" algn="tl">
                    <a:srgbClr val="000000">
                      <a:alpha val="43137"/>
                    </a:srgbClr>
                  </a:outerShdw>
                </a:effectLst>
              </a:rPr>
              <a:t>Interrupt</a:t>
            </a:r>
            <a:r>
              <a:rPr lang="pl-PL" sz="2200" dirty="0">
                <a:solidFill>
                  <a:schemeClr val="bg1"/>
                </a:solidFill>
                <a:effectLst>
                  <a:outerShdw blurRad="38100" dist="38100" dir="2700000" algn="tl">
                    <a:srgbClr val="000000">
                      <a:alpha val="43137"/>
                    </a:srgbClr>
                  </a:outerShdw>
                </a:effectLst>
              </a:rPr>
              <a:t> </a:t>
            </a:r>
            <a:r>
              <a:rPr lang="pl-PL" sz="2200" dirty="0" err="1">
                <a:solidFill>
                  <a:schemeClr val="bg1"/>
                </a:solidFill>
                <a:effectLst>
                  <a:outerShdw blurRad="38100" dist="38100" dir="2700000" algn="tl">
                    <a:srgbClr val="000000">
                      <a:alpha val="43137"/>
                    </a:srgbClr>
                  </a:outerShdw>
                </a:effectLst>
              </a:rPr>
              <a:t>Requests</a:t>
            </a:r>
            <a:r>
              <a:rPr lang="pl-PL" sz="2200" dirty="0">
                <a:solidFill>
                  <a:schemeClr val="bg1"/>
                </a:solidFill>
                <a:effectLst>
                  <a:outerShdw blurRad="38100" dist="38100" dir="2700000" algn="tl">
                    <a:srgbClr val="000000">
                      <a:alpha val="43137"/>
                    </a:srgbClr>
                  </a:outerShdw>
                </a:effectLst>
              </a:rPr>
              <a:t>, czyli żądania przerwań, są poleceniami, które takie podzespoły, jak dysk twardy lub karta graficzna, wysyłają do procesora.</a:t>
            </a:r>
          </a:p>
          <a:p>
            <a:r>
              <a:rPr lang="pl-PL" sz="2200" dirty="0">
                <a:solidFill>
                  <a:schemeClr val="bg1"/>
                </a:solidFill>
                <a:effectLst>
                  <a:outerShdw blurRad="38100" dist="38100" dir="2700000" algn="tl">
                    <a:srgbClr val="000000">
                      <a:alpha val="43137"/>
                    </a:srgbClr>
                  </a:outerShdw>
                </a:effectLst>
              </a:rPr>
              <a:t>Dzięki temu CPU „wie”, że ma dane do przetwarzania. Tym żądaniom zawsze towarzyszy pewne opóźnienie, które wiąże się z czasem upływającym pomiędzy wysłaniem sygnału IRQ a rozpoczęciem przetwarzania danych przez procesor.</a:t>
            </a:r>
          </a:p>
          <a:p>
            <a:r>
              <a:rPr lang="pl-PL" sz="2200" dirty="0"/>
              <a:t/>
            </a:r>
            <a:br>
              <a:rPr lang="pl-PL" sz="2200" dirty="0"/>
            </a:br>
            <a:r>
              <a:rPr lang="pl-PL" dirty="0"/>
              <a:t/>
            </a:r>
            <a:br>
              <a:rPr lang="pl-PL" dirty="0"/>
            </a:br>
            <a:endParaRPr lang="pl-PL" dirty="0"/>
          </a:p>
        </p:txBody>
      </p:sp>
      <p:pic>
        <p:nvPicPr>
          <p:cNvPr id="16386" name="Picture 2" descr="http://2.bp.blogspot.com/_5R5dQL7afpk/THEm-r3QnEI/AAAAAAAAAHY/LoDqaOfzX08/s1600/bios.jpg"/>
          <p:cNvPicPr>
            <a:picLocks noChangeAspect="1" noChangeArrowheads="1"/>
          </p:cNvPicPr>
          <p:nvPr/>
        </p:nvPicPr>
        <p:blipFill>
          <a:blip r:embed="rId2" cstate="print"/>
          <a:srcRect/>
          <a:stretch>
            <a:fillRect/>
          </a:stretch>
        </p:blipFill>
        <p:spPr bwMode="auto">
          <a:xfrm>
            <a:off x="2915816" y="2780928"/>
            <a:ext cx="4064199" cy="3024336"/>
          </a:xfrm>
          <a:prstGeom prst="rect">
            <a:avLst/>
          </a:prstGeom>
          <a:noFill/>
        </p:spPr>
      </p:pic>
    </p:spTree>
    <p:extLst>
      <p:ext uri="{BB962C8B-B14F-4D97-AF65-F5344CB8AC3E}">
        <p14:creationId xmlns="" xmlns:p14="http://schemas.microsoft.com/office/powerpoint/2010/main" val="2781693531"/>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978</Words>
  <Application>Microsoft Office PowerPoint</Application>
  <PresentationFormat>Pokaz na ekranie (4:3)</PresentationFormat>
  <Paragraphs>48</Paragraphs>
  <Slides>24</Slides>
  <Notes>0</Notes>
  <HiddenSlides>0</HiddenSlides>
  <MMClips>0</MMClips>
  <ScaleCrop>false</ScaleCrop>
  <HeadingPairs>
    <vt:vector size="4" baseType="variant">
      <vt:variant>
        <vt:lpstr>Motyw</vt:lpstr>
      </vt:variant>
      <vt:variant>
        <vt:i4>1</vt:i4>
      </vt:variant>
      <vt:variant>
        <vt:lpstr>Tytuły slajdów</vt:lpstr>
      </vt:variant>
      <vt:variant>
        <vt:i4>24</vt:i4>
      </vt:variant>
    </vt:vector>
  </HeadingPairs>
  <TitlesOfParts>
    <vt:vector size="25" baseType="lpstr">
      <vt:lpstr>Motyw pakietu Office</vt:lpstr>
      <vt:lpstr>BIOS</vt:lpstr>
      <vt:lpstr>Spis treści</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dc:title>
  <dc:creator>Uczen</dc:creator>
  <cp:lastModifiedBy>Stanley</cp:lastModifiedBy>
  <cp:revision>15</cp:revision>
  <dcterms:created xsi:type="dcterms:W3CDTF">2016-10-06T05:17:57Z</dcterms:created>
  <dcterms:modified xsi:type="dcterms:W3CDTF">2016-10-06T18:43:54Z</dcterms:modified>
</cp:coreProperties>
</file>